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59" r:id="rId3"/>
    <p:sldId id="257" r:id="rId4"/>
    <p:sldId id="260" r:id="rId5"/>
    <p:sldId id="261" r:id="rId6"/>
    <p:sldId id="262" r:id="rId7"/>
    <p:sldId id="263" r:id="rId8"/>
    <p:sldId id="264"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135" autoAdjust="0"/>
  </p:normalViewPr>
  <p:slideViewPr>
    <p:cSldViewPr>
      <p:cViewPr>
        <p:scale>
          <a:sx n="130" d="100"/>
          <a:sy n="130" d="100"/>
        </p:scale>
        <p:origin x="-1074" y="3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6E7EA8-21EE-4144-BA04-5BB838E32AEF}" type="datetimeFigureOut">
              <a:rPr lang="fr-FR" smtClean="0"/>
              <a:pPr/>
              <a:t>16/01/2011</a:t>
            </a:fld>
            <a:endParaRPr lang="fr-CH"/>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12071F-9B97-48B2-9A0A-84C2AE3BD0B7}" type="slidenum">
              <a:rPr lang="fr-CH" smtClean="0"/>
              <a:pPr/>
              <a:t>‹N°›</a:t>
            </a:fld>
            <a:endParaRPr lang="fr-CH"/>
          </a:p>
        </p:txBody>
      </p:sp>
    </p:spTree>
    <p:extLst>
      <p:ext uri="{BB962C8B-B14F-4D97-AF65-F5344CB8AC3E}">
        <p14:creationId xmlns:p14="http://schemas.microsoft.com/office/powerpoint/2010/main" val="1500736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228600" indent="-228600">
              <a:buAutoNum type="arabicParenR"/>
            </a:pPr>
            <a:r>
              <a:rPr lang="fr-CH" dirty="0" smtClean="0"/>
              <a:t>ENERGIE</a:t>
            </a:r>
          </a:p>
          <a:p>
            <a:pPr marL="685800" marR="0" lvl="1" indent="-228600" algn="l" defTabSz="914400" rtl="0" eaLnBrk="1" fontAlgn="auto" latinLnBrk="0" hangingPunct="1">
              <a:lnSpc>
                <a:spcPct val="100000"/>
              </a:lnSpc>
              <a:spcBef>
                <a:spcPts val="0"/>
              </a:spcBef>
              <a:spcAft>
                <a:spcPts val="0"/>
              </a:spcAft>
              <a:buClrTx/>
              <a:buSzTx/>
              <a:buFontTx/>
              <a:buNone/>
              <a:tabLst/>
              <a:defRPr/>
            </a:pPr>
            <a:r>
              <a:rPr lang="fr-CH" sz="1200" dirty="0" smtClean="0"/>
              <a:t>De l’énergie suffisante pour amorcer la combustion (Allumette, cigarette, étincelle, …) /!\ Uniquement l’étincelle ou la pierre</a:t>
            </a:r>
            <a:r>
              <a:rPr lang="fr-CH" sz="1200" baseline="0" dirty="0" smtClean="0"/>
              <a:t> du b</a:t>
            </a:r>
            <a:r>
              <a:rPr lang="fr-CH" sz="1200" dirty="0" smtClean="0"/>
              <a:t>riquet</a:t>
            </a:r>
            <a:endParaRPr lang="fr-CH" dirty="0" smtClean="0"/>
          </a:p>
          <a:p>
            <a:pPr marL="228600" indent="-228600">
              <a:buAutoNum type="arabicParenR"/>
            </a:pPr>
            <a:r>
              <a:rPr lang="fr-CH" dirty="0" smtClean="0"/>
              <a:t>OXYGENE</a:t>
            </a:r>
            <a:r>
              <a:rPr lang="fr-CH" baseline="0" dirty="0" smtClean="0"/>
              <a:t> (COMBURANT)</a:t>
            </a:r>
          </a:p>
          <a:p>
            <a:pPr marL="685800" marR="0" lvl="1" indent="-228600" algn="l" defTabSz="914400" rtl="0" eaLnBrk="1" fontAlgn="auto" latinLnBrk="0" hangingPunct="1">
              <a:lnSpc>
                <a:spcPct val="100000"/>
              </a:lnSpc>
              <a:spcBef>
                <a:spcPts val="0"/>
              </a:spcBef>
              <a:spcAft>
                <a:spcPts val="0"/>
              </a:spcAft>
              <a:buClrTx/>
              <a:buSzTx/>
              <a:buFontTx/>
              <a:buNone/>
              <a:tabLst/>
              <a:defRPr/>
            </a:pPr>
            <a:r>
              <a:rPr lang="fr-CH" sz="1200" dirty="0" smtClean="0"/>
              <a:t>De l’oxygène pour alimenter la combustion : le comburant</a:t>
            </a:r>
            <a:endParaRPr lang="fr-CH" baseline="0" dirty="0" smtClean="0"/>
          </a:p>
          <a:p>
            <a:pPr marL="228600" indent="-228600">
              <a:buAutoNum type="arabicParenR"/>
            </a:pPr>
            <a:r>
              <a:rPr lang="fr-CH" baseline="0" dirty="0" smtClean="0"/>
              <a:t>COMBUSTIBLE</a:t>
            </a:r>
          </a:p>
          <a:p>
            <a:pPr marL="685800" marR="0" lvl="1" indent="-228600" algn="l" defTabSz="914400" rtl="0" eaLnBrk="1" fontAlgn="auto" latinLnBrk="0" hangingPunct="1">
              <a:lnSpc>
                <a:spcPct val="100000"/>
              </a:lnSpc>
              <a:spcBef>
                <a:spcPts val="0"/>
              </a:spcBef>
              <a:spcAft>
                <a:spcPts val="0"/>
              </a:spcAft>
              <a:buClrTx/>
              <a:buSzTx/>
              <a:buFontTx/>
              <a:buNone/>
              <a:tabLst/>
              <a:defRPr/>
            </a:pPr>
            <a:r>
              <a:rPr lang="fr-CH" sz="1200" dirty="0" smtClean="0"/>
              <a:t>Un objet capable de brûler: Le Combustible (Bois, papier, tissus, métaux, plastiques, …)</a:t>
            </a:r>
          </a:p>
        </p:txBody>
      </p:sp>
      <p:sp>
        <p:nvSpPr>
          <p:cNvPr id="4" name="Espace réservé du numéro de diapositive 3"/>
          <p:cNvSpPr>
            <a:spLocks noGrp="1"/>
          </p:cNvSpPr>
          <p:nvPr>
            <p:ph type="sldNum" sz="quarter" idx="10"/>
          </p:nvPr>
        </p:nvSpPr>
        <p:spPr/>
        <p:txBody>
          <a:bodyPr/>
          <a:lstStyle/>
          <a:p>
            <a:fld id="{D212071F-9B97-48B2-9A0A-84C2AE3BD0B7}" type="slidenum">
              <a:rPr lang="fr-CH" smtClean="0"/>
              <a:pPr/>
              <a:t>4</a:t>
            </a:fld>
            <a:endParaRPr lang="fr-CH"/>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228600" indent="-228600">
              <a:buAutoNum type="arabicParenR"/>
            </a:pPr>
            <a:r>
              <a:rPr lang="fr-CH" dirty="0" smtClean="0"/>
              <a:t>ENERGIE</a:t>
            </a:r>
          </a:p>
          <a:p>
            <a:pPr marL="685800" marR="0" lvl="1" indent="-228600" algn="l" defTabSz="914400" rtl="0" eaLnBrk="1" fontAlgn="auto" latinLnBrk="0" hangingPunct="1">
              <a:lnSpc>
                <a:spcPct val="100000"/>
              </a:lnSpc>
              <a:spcBef>
                <a:spcPts val="0"/>
              </a:spcBef>
              <a:spcAft>
                <a:spcPts val="0"/>
              </a:spcAft>
              <a:buClrTx/>
              <a:buSzTx/>
              <a:buFontTx/>
              <a:buNone/>
              <a:tabLst/>
              <a:defRPr/>
            </a:pPr>
            <a:r>
              <a:rPr lang="fr-CH" sz="1200" dirty="0" smtClean="0"/>
              <a:t>Eau ou mousse qui refroidi le feu</a:t>
            </a:r>
            <a:endParaRPr lang="fr-CH" dirty="0" smtClean="0"/>
          </a:p>
          <a:p>
            <a:pPr marL="228600" indent="-228600">
              <a:buAutoNum type="arabicParenR"/>
            </a:pPr>
            <a:r>
              <a:rPr lang="fr-CH" dirty="0" smtClean="0"/>
              <a:t>OXYGENE</a:t>
            </a:r>
          </a:p>
          <a:p>
            <a:pPr marL="685800" marR="0" lvl="1" indent="-228600" algn="l" defTabSz="914400" rtl="0" eaLnBrk="1" fontAlgn="auto" latinLnBrk="0" hangingPunct="1">
              <a:lnSpc>
                <a:spcPct val="100000"/>
              </a:lnSpc>
              <a:spcBef>
                <a:spcPts val="0"/>
              </a:spcBef>
              <a:spcAft>
                <a:spcPts val="0"/>
              </a:spcAft>
              <a:buClrTx/>
              <a:buSzTx/>
              <a:buFontTx/>
              <a:buNone/>
              <a:tabLst/>
              <a:defRPr/>
            </a:pPr>
            <a:r>
              <a:rPr lang="fr-CH" sz="1200" dirty="0" smtClean="0"/>
              <a:t>Mousse ou CO2 pour « étouffer » le feu</a:t>
            </a:r>
            <a:endParaRPr lang="fr-CH" dirty="0" smtClean="0"/>
          </a:p>
          <a:p>
            <a:pPr marL="228600" indent="-228600">
              <a:buAutoNum type="arabicParenR"/>
            </a:pPr>
            <a:r>
              <a:rPr lang="fr-CH" dirty="0" smtClean="0"/>
              <a:t>COMBUSTIBLE</a:t>
            </a:r>
          </a:p>
          <a:p>
            <a:pPr marL="685800" marR="0" lvl="1" indent="-228600" algn="l" defTabSz="914400" rtl="0" eaLnBrk="1" fontAlgn="auto" latinLnBrk="0" hangingPunct="1">
              <a:lnSpc>
                <a:spcPct val="100000"/>
              </a:lnSpc>
              <a:spcBef>
                <a:spcPts val="0"/>
              </a:spcBef>
              <a:spcAft>
                <a:spcPts val="0"/>
              </a:spcAft>
              <a:buClrTx/>
              <a:buSzTx/>
              <a:buFontTx/>
              <a:buNone/>
              <a:tabLst/>
              <a:defRPr/>
            </a:pPr>
            <a:r>
              <a:rPr lang="fr-CH" sz="1200" dirty="0" smtClean="0"/>
              <a:t>Fermer l’arrivée du gaz</a:t>
            </a:r>
          </a:p>
          <a:p>
            <a:pPr marL="685800" marR="0" lvl="1" indent="-228600" algn="l" defTabSz="914400" rtl="0" eaLnBrk="1" fontAlgn="auto" latinLnBrk="0" hangingPunct="1">
              <a:lnSpc>
                <a:spcPct val="100000"/>
              </a:lnSpc>
              <a:spcBef>
                <a:spcPts val="0"/>
              </a:spcBef>
              <a:spcAft>
                <a:spcPts val="0"/>
              </a:spcAft>
              <a:buClrTx/>
              <a:buSzTx/>
              <a:buFontTx/>
              <a:buNone/>
              <a:tabLst/>
              <a:defRPr/>
            </a:pPr>
            <a:endParaRPr lang="fr-CH" sz="1200" dirty="0" smtClean="0"/>
          </a:p>
          <a:p>
            <a:pPr marL="685800" marR="0" lvl="1" indent="-228600" algn="l" defTabSz="914400" rtl="0" eaLnBrk="1" fontAlgn="auto" latinLnBrk="0" hangingPunct="1">
              <a:lnSpc>
                <a:spcPct val="100000"/>
              </a:lnSpc>
              <a:spcBef>
                <a:spcPts val="0"/>
              </a:spcBef>
              <a:spcAft>
                <a:spcPts val="0"/>
              </a:spcAft>
              <a:buClrTx/>
              <a:buSzTx/>
              <a:buFontTx/>
              <a:buNone/>
              <a:tabLst/>
              <a:defRPr/>
            </a:pPr>
            <a:r>
              <a:rPr lang="fr-CH" sz="1200" dirty="0" smtClean="0"/>
              <a:t>/!\</a:t>
            </a:r>
            <a:r>
              <a:rPr lang="fr-CH" sz="1200" baseline="0" dirty="0" smtClean="0"/>
              <a:t> La mousse à une double action : Elle contient de l’eau qui refroidi et agit comme isolant avec l’air</a:t>
            </a:r>
            <a:endParaRPr lang="fr-CH" sz="1200" dirty="0" smtClean="0"/>
          </a:p>
        </p:txBody>
      </p:sp>
      <p:sp>
        <p:nvSpPr>
          <p:cNvPr id="4" name="Espace réservé du numéro de diapositive 3"/>
          <p:cNvSpPr>
            <a:spLocks noGrp="1"/>
          </p:cNvSpPr>
          <p:nvPr>
            <p:ph type="sldNum" sz="quarter" idx="10"/>
          </p:nvPr>
        </p:nvSpPr>
        <p:spPr/>
        <p:txBody>
          <a:bodyPr/>
          <a:lstStyle/>
          <a:p>
            <a:fld id="{D212071F-9B97-48B2-9A0A-84C2AE3BD0B7}" type="slidenum">
              <a:rPr lang="fr-CH" smtClean="0"/>
              <a:pPr/>
              <a:t>5</a:t>
            </a:fld>
            <a:endParaRPr lang="fr-CH"/>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CH" dirty="0" smtClean="0"/>
              <a:t>A B</a:t>
            </a:r>
            <a:r>
              <a:rPr lang="fr-CH" baseline="0" dirty="0" smtClean="0"/>
              <a:t> C D F</a:t>
            </a:r>
          </a:p>
          <a:p>
            <a:endParaRPr lang="fr-CH" baseline="0" dirty="0" smtClean="0"/>
          </a:p>
          <a:p>
            <a:r>
              <a:rPr lang="fr-CH" baseline="0" dirty="0" smtClean="0"/>
              <a:t>A - Matières solides qui ne fondent pas – Braises et flammes</a:t>
            </a:r>
          </a:p>
          <a:p>
            <a:endParaRPr lang="fr-CH" baseline="0" dirty="0" smtClean="0"/>
          </a:p>
          <a:p>
            <a:r>
              <a:rPr lang="fr-CH" baseline="0" dirty="0" smtClean="0"/>
              <a:t>B – Liquides, matières solides qui ne fondent pas – Flammes</a:t>
            </a:r>
          </a:p>
          <a:p>
            <a:endParaRPr lang="fr-CH" baseline="0" dirty="0" smtClean="0"/>
          </a:p>
          <a:p>
            <a:r>
              <a:rPr lang="fr-CH" baseline="0" dirty="0" smtClean="0"/>
              <a:t>C – Gaz – Flammes</a:t>
            </a:r>
          </a:p>
          <a:p>
            <a:endParaRPr lang="fr-CH" baseline="0" dirty="0" smtClean="0"/>
          </a:p>
          <a:p>
            <a:r>
              <a:rPr lang="fr-CH" baseline="0" dirty="0" smtClean="0"/>
              <a:t>D – Métaux – Flammes</a:t>
            </a:r>
          </a:p>
          <a:p>
            <a:endParaRPr lang="fr-CH" baseline="0" dirty="0" smtClean="0"/>
          </a:p>
          <a:p>
            <a:r>
              <a:rPr lang="fr-CH" baseline="0" dirty="0" smtClean="0"/>
              <a:t>F – Huiles et graisses végétales et animales </a:t>
            </a:r>
            <a:r>
              <a:rPr lang="fr-CH" baseline="0" smtClean="0"/>
              <a:t>- flammes</a:t>
            </a:r>
            <a:endParaRPr lang="fr-CH" baseline="0" dirty="0" smtClean="0"/>
          </a:p>
          <a:p>
            <a:endParaRPr lang="fr-CH" dirty="0"/>
          </a:p>
        </p:txBody>
      </p:sp>
      <p:sp>
        <p:nvSpPr>
          <p:cNvPr id="4" name="Espace réservé du numéro de diapositive 3"/>
          <p:cNvSpPr>
            <a:spLocks noGrp="1"/>
          </p:cNvSpPr>
          <p:nvPr>
            <p:ph type="sldNum" sz="quarter" idx="10"/>
          </p:nvPr>
        </p:nvSpPr>
        <p:spPr/>
        <p:txBody>
          <a:bodyPr/>
          <a:lstStyle/>
          <a:p>
            <a:fld id="{D212071F-9B97-48B2-9A0A-84C2AE3BD0B7}" type="slidenum">
              <a:rPr lang="fr-CH" smtClean="0"/>
              <a:pPr/>
              <a:t>7</a:t>
            </a:fld>
            <a:endParaRPr lang="fr-CH"/>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CH" dirty="0" smtClean="0"/>
              <a:t>Les extincteurs à poudre contiennent une poudre chimique qui agit de plusieurs manières, principalement en étouffant le feu et en isolant le combustible (voir plus bas). Cependant, elle n'a strictement aucun pouvoir refroidissant.</a:t>
            </a:r>
          </a:p>
          <a:p>
            <a:r>
              <a:rPr lang="fr-CH" dirty="0" smtClean="0"/>
              <a:t>Les extincteurs à poudre sont irrespectueux des biens de grande valeur. En effet, la poudre s’insinue partout, elle est abrasive et mélangée à l’eau elle devient fortement corrosive (notamment pour les circuits électriques). Afin de réparer les dégâts il existe des firmes spécialisées dans le nettoyage après l’utilisation d’extincteurs à poudre. Les nuages de poudre qu'ils provoquent réduisent beaucoup la visibilité du sinistre, et sont très fortement irritants. De plus, ils engendrent une forte déperdition de l'agent extincteur, car une partie n'atteint pas le foyer.</a:t>
            </a:r>
            <a:endParaRPr lang="fr-CH" smtClean="0"/>
          </a:p>
          <a:p>
            <a:endParaRPr lang="fr-CH" dirty="0" smtClean="0"/>
          </a:p>
          <a:p>
            <a:r>
              <a:rPr lang="fr-CH" dirty="0" smtClean="0"/>
              <a:t>Ce sont les extincteurs qui éteignent le feu le plus rapidement, mais pas forcément d'une façon définitive. Sur les liquides (classe B), la poudre rend la </a:t>
            </a:r>
            <a:r>
              <a:rPr lang="fr-CH" dirty="0" err="1" smtClean="0"/>
              <a:t>réinflammation</a:t>
            </a:r>
            <a:r>
              <a:rPr lang="fr-CH" dirty="0" smtClean="0"/>
              <a:t> difficile mais pas impossible. Il est souvent nécessaire de consolider l'extinction par la mousse. La poudre est le seul agent extincteur efficace sur les feux de gaz (classe C) de grande ampleur.</a:t>
            </a:r>
          </a:p>
          <a:p>
            <a:r>
              <a:rPr lang="fr-CH" dirty="0" smtClean="0"/>
              <a:t>On peut également noter que ce sont les seuls extincteurs utilisables à des températures négatives ainsi que pour l’électricité supérieure à 1 000 volts.</a:t>
            </a:r>
            <a:endParaRPr lang="fr-CH" dirty="0"/>
          </a:p>
        </p:txBody>
      </p:sp>
      <p:sp>
        <p:nvSpPr>
          <p:cNvPr id="4" name="Espace réservé du numéro de diapositive 3"/>
          <p:cNvSpPr>
            <a:spLocks noGrp="1"/>
          </p:cNvSpPr>
          <p:nvPr>
            <p:ph type="sldNum" sz="quarter" idx="10"/>
          </p:nvPr>
        </p:nvSpPr>
        <p:spPr/>
        <p:txBody>
          <a:bodyPr/>
          <a:lstStyle/>
          <a:p>
            <a:fld id="{D212071F-9B97-48B2-9A0A-84C2AE3BD0B7}" type="slidenum">
              <a:rPr lang="fr-CH" smtClean="0"/>
              <a:pPr/>
              <a:t>8</a:t>
            </a:fld>
            <a:endParaRPr lang="fr-CH"/>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8" name="Picture 7" descr="Firelight title.png"/>
          <p:cNvPicPr>
            <a:picLocks noChangeAspect="1"/>
          </p:cNvPicPr>
          <p:nvPr/>
        </p:nvPicPr>
        <p:blipFill>
          <a:blip r:embed="rId2" cstate="print"/>
          <a:srcRect l="43431" t="21353" b="20413"/>
          <a:stretch>
            <a:fillRect/>
          </a:stretch>
        </p:blipFill>
        <p:spPr>
          <a:xfrm>
            <a:off x="0" y="0"/>
            <a:ext cx="3672304" cy="5143500"/>
          </a:xfrm>
          <a:prstGeom prst="rect">
            <a:avLst/>
          </a:prstGeom>
        </p:spPr>
      </p:pic>
      <p:sp>
        <p:nvSpPr>
          <p:cNvPr id="2" name="Title 1"/>
          <p:cNvSpPr>
            <a:spLocks noGrp="1"/>
          </p:cNvSpPr>
          <p:nvPr>
            <p:ph type="ctrTitle"/>
          </p:nvPr>
        </p:nvSpPr>
        <p:spPr>
          <a:xfrm>
            <a:off x="1752600" y="914400"/>
            <a:ext cx="6400800" cy="1200150"/>
          </a:xfrm>
        </p:spPr>
        <p:txBody>
          <a:bodyPr anchor="b" anchorCtr="0"/>
          <a:lstStyle>
            <a:lvl1pPr algn="l">
              <a:defRPr>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stStyle>
          <a:p>
            <a:r>
              <a:rPr lang="fr-FR" smtClean="0"/>
              <a:t>Cliquez pour modifier le style du titre</a:t>
            </a:r>
            <a:endParaRPr/>
          </a:p>
        </p:txBody>
      </p:sp>
      <p:sp>
        <p:nvSpPr>
          <p:cNvPr id="3" name="Subtitle 2"/>
          <p:cNvSpPr>
            <a:spLocks noGrp="1"/>
          </p:cNvSpPr>
          <p:nvPr>
            <p:ph type="subTitle" idx="1"/>
          </p:nvPr>
        </p:nvSpPr>
        <p:spPr>
          <a:xfrm>
            <a:off x="2438400" y="2228850"/>
            <a:ext cx="5715000" cy="971550"/>
          </a:xfrm>
        </p:spPr>
        <p:txBody>
          <a:bodyPr>
            <a:normAutofit/>
          </a:bodyPr>
          <a:lstStyle>
            <a:lvl1pPr marL="0" indent="0" algn="l">
              <a:buNone/>
              <a:defRPr sz="1800">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a:p>
        </p:txBody>
      </p:sp>
      <p:sp>
        <p:nvSpPr>
          <p:cNvPr id="4" name="Date Placeholder 3"/>
          <p:cNvSpPr>
            <a:spLocks noGrp="1"/>
          </p:cNvSpPr>
          <p:nvPr>
            <p:ph type="dt" sz="half" idx="10"/>
          </p:nvPr>
        </p:nvSpPr>
        <p:spPr>
          <a:xfrm>
            <a:off x="228600" y="4457700"/>
            <a:ext cx="2133600" cy="171450"/>
          </a:xfrm>
        </p:spPr>
        <p:txBody>
          <a:bodyPr/>
          <a:lstStyle>
            <a:lvl1pPr algn="l">
              <a:defRPr/>
            </a:lvl1pPr>
          </a:lstStyle>
          <a:p>
            <a:fld id="{6F69044E-5D2A-4CA0-BB42-883D2CBAE929}" type="datetime1">
              <a:rPr/>
              <a:pPr/>
              <a:t>3/28/2008</a:t>
            </a:fld>
            <a:endParaRPr dirty="0"/>
          </a:p>
        </p:txBody>
      </p:sp>
      <p:sp>
        <p:nvSpPr>
          <p:cNvPr id="5" name="Footer Placeholder 4"/>
          <p:cNvSpPr>
            <a:spLocks noGrp="1"/>
          </p:cNvSpPr>
          <p:nvPr>
            <p:ph type="ftr" sz="quarter" idx="11"/>
          </p:nvPr>
        </p:nvSpPr>
        <p:spPr>
          <a:xfrm>
            <a:off x="228600" y="4286250"/>
            <a:ext cx="2667000" cy="171450"/>
          </a:xfrm>
        </p:spPr>
        <p:txBody>
          <a:bodyPr/>
          <a:lstStyle/>
          <a:p>
            <a:endParaRPr dirty="0"/>
          </a:p>
        </p:txBody>
      </p:sp>
      <p:sp>
        <p:nvSpPr>
          <p:cNvPr id="6" name="Slide Number Placeholder 5"/>
          <p:cNvSpPr>
            <a:spLocks noGrp="1"/>
          </p:cNvSpPr>
          <p:nvPr>
            <p:ph type="sldNum" sz="quarter" idx="12"/>
          </p:nvPr>
        </p:nvSpPr>
        <p:spPr>
          <a:xfrm>
            <a:off x="228600" y="4686300"/>
            <a:ext cx="533400" cy="171450"/>
          </a:xfrm>
        </p:spPr>
        <p:txBody>
          <a:bodyPr/>
          <a:lstStyle>
            <a:lvl1pPr algn="l">
              <a:defRPr/>
            </a:lvl1pPr>
          </a:lstStyle>
          <a:p>
            <a:fld id="{DF28FB93-0A08-4E7D-8E63-9EFA29F1E093}" type="slidenum">
              <a:rPr/>
              <a:pPr/>
              <a:t>‹N°›</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a:xfrm>
            <a:off x="1731369" y="205978"/>
            <a:ext cx="5681265" cy="1108472"/>
          </a:xfrm>
        </p:spPr>
        <p:txBody>
          <a:bodyPr/>
          <a:lstStyle/>
          <a:p>
            <a:r>
              <a:rPr lang="fr-FR" smtClean="0"/>
              <a:t>Cliquez pour modifier le style du titre</a:t>
            </a:r>
            <a:endParaRPr/>
          </a:p>
        </p:txBody>
      </p:sp>
      <p:sp>
        <p:nvSpPr>
          <p:cNvPr id="3" name="Vertical Text Placeholder 2"/>
          <p:cNvSpPr>
            <a:spLocks noGrp="1"/>
          </p:cNvSpPr>
          <p:nvPr>
            <p:ph type="body" orient="vert" idx="1"/>
          </p:nvPr>
        </p:nvSpPr>
        <p:spPr>
          <a:xfrm>
            <a:off x="1734209" y="1543050"/>
            <a:ext cx="5678424" cy="29146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EFE98D6F-16E8-49DC-8FE1-047F0921EDA6}" type="datetime1">
              <a:rPr/>
              <a:pPr/>
              <a:t>3/28/2008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‹N°›</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400051"/>
            <a:ext cx="1752600" cy="3257549"/>
          </a:xfrm>
        </p:spPr>
        <p:txBody>
          <a:bodyPr vert="eaVert"/>
          <a:lstStyle>
            <a:lvl1pPr algn="l">
              <a:defRPr/>
            </a:lvl1pPr>
          </a:lstStyle>
          <a:p>
            <a:r>
              <a:rPr lang="fr-FR" smtClean="0"/>
              <a:t>Cliquez pour modifier le style du titre</a:t>
            </a:r>
            <a:endParaRPr/>
          </a:p>
        </p:txBody>
      </p:sp>
      <p:sp>
        <p:nvSpPr>
          <p:cNvPr id="3" name="Vertical Text Placeholder 2"/>
          <p:cNvSpPr>
            <a:spLocks noGrp="1"/>
          </p:cNvSpPr>
          <p:nvPr>
            <p:ph type="body" orient="vert" idx="1"/>
          </p:nvPr>
        </p:nvSpPr>
        <p:spPr>
          <a:xfrm>
            <a:off x="1447800" y="400051"/>
            <a:ext cx="5029200" cy="406717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B7CE83B5-A467-46A0-A443-9E0EC05634EB}" type="datetime1">
              <a:rPr/>
              <a:pPr/>
              <a:t>3/28/2008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‹N°›</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0FD2F7DF-926F-40E7-9B2B-D1F53D2E1C5C}" type="datetime1">
              <a:rPr/>
              <a:pPr/>
              <a:t>3/28/2008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‹N°›</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pic>
        <p:nvPicPr>
          <p:cNvPr id="8" name="Picture 7" descr="Firelight section.png"/>
          <p:cNvPicPr>
            <a:picLocks noChangeAspect="1"/>
          </p:cNvPicPr>
          <p:nvPr/>
        </p:nvPicPr>
        <p:blipFill>
          <a:blip r:embed="rId2" cstate="print"/>
          <a:srcRect l="7678" r="8563" b="31688"/>
          <a:stretch>
            <a:fillRect/>
          </a:stretch>
        </p:blipFill>
        <p:spPr>
          <a:xfrm>
            <a:off x="0" y="2286000"/>
            <a:ext cx="9144000" cy="2857500"/>
          </a:xfrm>
          <a:prstGeom prst="rect">
            <a:avLst/>
          </a:prstGeom>
        </p:spPr>
      </p:pic>
      <p:sp>
        <p:nvSpPr>
          <p:cNvPr id="2" name="Title 1"/>
          <p:cNvSpPr>
            <a:spLocks noGrp="1"/>
          </p:cNvSpPr>
          <p:nvPr>
            <p:ph type="title"/>
          </p:nvPr>
        </p:nvSpPr>
        <p:spPr>
          <a:xfrm>
            <a:off x="876300" y="1543051"/>
            <a:ext cx="7391400" cy="1193006"/>
          </a:xfrm>
        </p:spPr>
        <p:txBody>
          <a:bodyPr anchor="b" anchorCtr="0">
            <a:normAutofit/>
          </a:bodyPr>
          <a:lstStyle>
            <a:lvl1pPr algn="ctr">
              <a:defRPr sz="4400" b="0" i="0" cap="none" baseline="0"/>
            </a:lvl1pPr>
          </a:lstStyle>
          <a:p>
            <a:r>
              <a:rPr lang="fr-FR" smtClean="0"/>
              <a:t>Cliquez pour modifier le style du titre</a:t>
            </a:r>
            <a:endParaRPr/>
          </a:p>
        </p:txBody>
      </p:sp>
      <p:sp>
        <p:nvSpPr>
          <p:cNvPr id="3" name="Text Placeholder 2"/>
          <p:cNvSpPr>
            <a:spLocks noGrp="1"/>
          </p:cNvSpPr>
          <p:nvPr>
            <p:ph type="body" idx="1"/>
          </p:nvPr>
        </p:nvSpPr>
        <p:spPr>
          <a:xfrm>
            <a:off x="1877547" y="2857501"/>
            <a:ext cx="5388909" cy="1067990"/>
          </a:xfrm>
        </p:spPr>
        <p:txBody>
          <a:bodyPr vert="horz" lIns="91440" tIns="45720" rIns="91440" bIns="45720" rtlCol="0">
            <a:normAutofit/>
          </a:bodyPr>
          <a:lstStyle>
            <a:lvl1pPr marL="0" indent="0" algn="ctr" defTabSz="914400" rtl="0" eaLnBrk="1" latinLnBrk="0" hangingPunct="1">
              <a:spcBef>
                <a:spcPts val="1500"/>
              </a:spcBef>
              <a:buFontTx/>
              <a:buNone/>
              <a:defRPr sz="18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F26D8FEB-8E5E-43C8-A624-2E6E48E6ECFC}" type="datetime1">
              <a:rPr/>
              <a:pPr/>
              <a:t>3/28/2008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‹N°›</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1731369" y="205978"/>
            <a:ext cx="5681265" cy="1108472"/>
          </a:xfrm>
        </p:spPr>
        <p:txBody>
          <a:bodyPr/>
          <a:lstStyle/>
          <a:p>
            <a:r>
              <a:rPr lang="fr-FR" smtClean="0"/>
              <a:t>Cliquez pour modifier le style du titre</a:t>
            </a:r>
            <a:endParaRPr/>
          </a:p>
        </p:txBody>
      </p:sp>
      <p:sp>
        <p:nvSpPr>
          <p:cNvPr id="3" name="Content Placeholder 2"/>
          <p:cNvSpPr>
            <a:spLocks noGrp="1"/>
          </p:cNvSpPr>
          <p:nvPr>
            <p:ph sz="half" idx="1"/>
          </p:nvPr>
        </p:nvSpPr>
        <p:spPr>
          <a:xfrm>
            <a:off x="1371600" y="1543051"/>
            <a:ext cx="2743200" cy="2924175"/>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5029200" y="1543051"/>
            <a:ext cx="2743200" cy="2924175"/>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02763DBF-A449-4C9D-B472-5959E548D7F2}" type="datetime1">
              <a:rPr/>
              <a:pPr/>
              <a:t>3/28/2008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DF28FB93-0A08-4E7D-8E63-9EFA29F1E093}" type="slidenum">
              <a:rPr/>
              <a:pPr/>
              <a:t>‹N°›</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731369" y="205978"/>
            <a:ext cx="5681265" cy="1108472"/>
          </a:xfrm>
        </p:spPr>
        <p:txBody>
          <a:bodyPr/>
          <a:lstStyle>
            <a:lvl1pPr>
              <a:defRPr/>
            </a:lvl1pPr>
          </a:lstStyle>
          <a:p>
            <a:r>
              <a:rPr lang="fr-FR" smtClean="0"/>
              <a:t>Cliquez pour modifier le style du titre</a:t>
            </a:r>
            <a:endParaRPr/>
          </a:p>
        </p:txBody>
      </p:sp>
      <p:sp>
        <p:nvSpPr>
          <p:cNvPr id="3" name="Text Placeholder 2"/>
          <p:cNvSpPr>
            <a:spLocks noGrp="1"/>
          </p:cNvSpPr>
          <p:nvPr>
            <p:ph type="body" idx="1"/>
          </p:nvPr>
        </p:nvSpPr>
        <p:spPr>
          <a:xfrm>
            <a:off x="1371600" y="1475814"/>
            <a:ext cx="2743200" cy="47982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1371600" y="2114550"/>
            <a:ext cx="2743200" cy="2352675"/>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5029200" y="1475814"/>
            <a:ext cx="2743200" cy="47982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5029200" y="2114550"/>
            <a:ext cx="2743200" cy="2352675"/>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E3C3F5D0-5EBE-4B75-9D49-39A56D67876E}" type="datetime1">
              <a:rPr/>
              <a:pPr/>
              <a:t>3/28/2008</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DF28FB93-0A08-4E7D-8E63-9EFA29F1E093}" type="slidenum">
              <a:rPr/>
              <a:pPr/>
              <a:t>‹N°›</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a:p>
        </p:txBody>
      </p:sp>
      <p:sp>
        <p:nvSpPr>
          <p:cNvPr id="3" name="Date Placeholder 2"/>
          <p:cNvSpPr>
            <a:spLocks noGrp="1"/>
          </p:cNvSpPr>
          <p:nvPr>
            <p:ph type="dt" sz="half" idx="10"/>
          </p:nvPr>
        </p:nvSpPr>
        <p:spPr/>
        <p:txBody>
          <a:bodyPr/>
          <a:lstStyle/>
          <a:p>
            <a:fld id="{6A26A0FF-41E3-48D8-B6B1-AD2DFF309C37}" type="datetime1">
              <a:rPr/>
              <a:pPr/>
              <a:t>3/28/2008</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DF28FB93-0A08-4E7D-8E63-9EFA29F1E093}" type="slidenum">
              <a:rPr/>
              <a:pPr/>
              <a:t>‹N°›</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F69535-5BFE-4C6B-A00E-2CCC3E0C7147}" type="datetime1">
              <a:rPr/>
              <a:pPr/>
              <a:t>3/28/2008</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DF28FB93-0A08-4E7D-8E63-9EFA29F1E093}" type="slidenum">
              <a:rPr/>
              <a:pPr/>
              <a:t>‹N°›</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pic>
        <p:nvPicPr>
          <p:cNvPr id="9" name="Picture 8" descr="Content caption.png"/>
          <p:cNvPicPr>
            <a:picLocks noChangeAspect="1"/>
          </p:cNvPicPr>
          <p:nvPr/>
        </p:nvPicPr>
        <p:blipFill>
          <a:blip r:embed="rId2" cstate="print"/>
          <a:srcRect l="11342" t="23079" r="13047"/>
          <a:stretch>
            <a:fillRect/>
          </a:stretch>
        </p:blipFill>
        <p:spPr>
          <a:xfrm>
            <a:off x="0" y="0"/>
            <a:ext cx="9144000" cy="4571509"/>
          </a:xfrm>
          <a:prstGeom prst="rect">
            <a:avLst/>
          </a:prstGeom>
        </p:spPr>
      </p:pic>
      <p:sp>
        <p:nvSpPr>
          <p:cNvPr id="2" name="Title 1"/>
          <p:cNvSpPr>
            <a:spLocks noGrp="1"/>
          </p:cNvSpPr>
          <p:nvPr>
            <p:ph type="title"/>
          </p:nvPr>
        </p:nvSpPr>
        <p:spPr>
          <a:xfrm>
            <a:off x="835025" y="328613"/>
            <a:ext cx="2743200" cy="1213866"/>
          </a:xfrm>
        </p:spPr>
        <p:txBody>
          <a:bodyPr anchor="ctr" anchorCtr="0">
            <a:normAutofit/>
          </a:bodyPr>
          <a:lstStyle>
            <a:lvl1pPr algn="l">
              <a:defRPr sz="3600" b="0"/>
            </a:lvl1pPr>
          </a:lstStyle>
          <a:p>
            <a:r>
              <a:rPr lang="fr-FR" smtClean="0"/>
              <a:t>Cliquez pour modifier le style du titre</a:t>
            </a:r>
            <a:endParaRPr/>
          </a:p>
        </p:txBody>
      </p:sp>
      <p:sp>
        <p:nvSpPr>
          <p:cNvPr id="3" name="Content Placeholder 2"/>
          <p:cNvSpPr>
            <a:spLocks noGrp="1"/>
          </p:cNvSpPr>
          <p:nvPr>
            <p:ph idx="1"/>
          </p:nvPr>
        </p:nvSpPr>
        <p:spPr>
          <a:xfrm>
            <a:off x="3886200" y="328613"/>
            <a:ext cx="4419600" cy="3838575"/>
          </a:xfrm>
        </p:spPr>
        <p:txBody>
          <a:bodyPr>
            <a:normAutofit/>
          </a:bodyPr>
          <a:lstStyle>
            <a:lvl1pPr>
              <a:defRPr sz="22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833439" y="1885950"/>
            <a:ext cx="1985962" cy="1771650"/>
          </a:xfrm>
        </p:spPr>
        <p:txBody>
          <a:bodyPr anchor="t" anchorCtr="0">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198FED56-6EAC-4129-98CD-9AD71FD8D485}" type="datetime1">
              <a:rPr/>
              <a:pPr/>
              <a:t>3/28/2008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DF28FB93-0A08-4E7D-8E63-9EFA29F1E093}" type="slidenum">
              <a:rPr/>
              <a:pPr/>
              <a:t>‹N°›</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pic>
        <p:nvPicPr>
          <p:cNvPr id="8" name="Picture 7" descr="Content caption.png"/>
          <p:cNvPicPr>
            <a:picLocks noChangeAspect="1"/>
          </p:cNvPicPr>
          <p:nvPr/>
        </p:nvPicPr>
        <p:blipFill>
          <a:blip r:embed="rId2" cstate="print"/>
          <a:srcRect l="11342" t="23079" r="13047"/>
          <a:stretch>
            <a:fillRect/>
          </a:stretch>
        </p:blipFill>
        <p:spPr>
          <a:xfrm>
            <a:off x="0" y="0"/>
            <a:ext cx="9144000" cy="4571509"/>
          </a:xfrm>
          <a:prstGeom prst="rect">
            <a:avLst/>
          </a:prstGeom>
        </p:spPr>
      </p:pic>
      <p:sp>
        <p:nvSpPr>
          <p:cNvPr id="2" name="Title 1"/>
          <p:cNvSpPr>
            <a:spLocks noGrp="1"/>
          </p:cNvSpPr>
          <p:nvPr>
            <p:ph type="title"/>
          </p:nvPr>
        </p:nvSpPr>
        <p:spPr>
          <a:xfrm>
            <a:off x="835025" y="328612"/>
            <a:ext cx="2743200" cy="1214438"/>
          </a:xfrm>
        </p:spPr>
        <p:txBody>
          <a:bodyPr vert="horz" lIns="91440" tIns="45720" rIns="91440" bIns="45720" rtlCol="0" anchor="ctr" anchorCtr="0">
            <a:normAutofit/>
          </a:bodyPr>
          <a:lstStyle>
            <a:lvl1pPr algn="l" defTabSz="914400" rtl="0" eaLnBrk="1" latinLnBrk="0" hangingPunct="1">
              <a:spcBef>
                <a:spcPct val="0"/>
              </a:spcBef>
              <a:buNone/>
              <a:defRPr sz="3600" b="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stStyle>
          <a:p>
            <a:r>
              <a:rPr lang="fr-FR" smtClean="0"/>
              <a:t>Cliquez pour modifier le style du titre</a:t>
            </a:r>
            <a:endParaRPr/>
          </a:p>
        </p:txBody>
      </p:sp>
      <p:sp>
        <p:nvSpPr>
          <p:cNvPr id="3" name="Picture Placeholder 2"/>
          <p:cNvSpPr>
            <a:spLocks noGrp="1"/>
          </p:cNvSpPr>
          <p:nvPr>
            <p:ph type="pic" idx="1"/>
          </p:nvPr>
        </p:nvSpPr>
        <p:spPr>
          <a:xfrm>
            <a:off x="3575050" y="514350"/>
            <a:ext cx="5264150" cy="3486150"/>
          </a:xfrm>
          <a:prstGeom prst="ellipse">
            <a:avLst/>
          </a:prstGeom>
          <a:ln w="127000">
            <a:solidFill>
              <a:schemeClr val="tx1">
                <a:alpha val="10000"/>
              </a:schemeClr>
            </a:solidFill>
          </a:ln>
          <a:effectLst>
            <a:innerShdw blurRad="190500">
              <a:prstClr val="black">
                <a:alpha val="75000"/>
              </a:prstClr>
            </a:inn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dirty="0"/>
          </a:p>
        </p:txBody>
      </p:sp>
      <p:sp>
        <p:nvSpPr>
          <p:cNvPr id="4" name="Text Placeholder 3"/>
          <p:cNvSpPr>
            <a:spLocks noGrp="1"/>
          </p:cNvSpPr>
          <p:nvPr>
            <p:ph type="body" sz="half" idx="2"/>
          </p:nvPr>
        </p:nvSpPr>
        <p:spPr>
          <a:xfrm>
            <a:off x="832104" y="1885950"/>
            <a:ext cx="1984248" cy="1769364"/>
          </a:xfrm>
        </p:spPr>
        <p:txBody>
          <a:bodyPr vert="horz" lIns="91440" tIns="45720" rIns="91440" bIns="45720" rtlCol="0" anchor="t" anchorCtr="0">
            <a:normAutofit/>
          </a:bodyPr>
          <a:lstStyle>
            <a:lvl1pPr marL="0" indent="0">
              <a:buNone/>
              <a:defRPr sz="14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FontTx/>
              <a:buNone/>
            </a:pPr>
            <a:r>
              <a:rPr lang="fr-FR" smtClean="0"/>
              <a:t>Cliquez pour modifier les styles du texte du masque</a:t>
            </a:r>
          </a:p>
        </p:txBody>
      </p:sp>
      <p:sp>
        <p:nvSpPr>
          <p:cNvPr id="5" name="Date Placeholder 4"/>
          <p:cNvSpPr>
            <a:spLocks noGrp="1"/>
          </p:cNvSpPr>
          <p:nvPr>
            <p:ph type="dt" sz="half" idx="10"/>
          </p:nvPr>
        </p:nvSpPr>
        <p:spPr/>
        <p:txBody>
          <a:bodyPr/>
          <a:lstStyle/>
          <a:p>
            <a:fld id="{A8D37ED7-ED76-43BC-97DB-55B373391E40}" type="datetime1">
              <a:rPr/>
              <a:pPr/>
              <a:t>3/28/2008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DF28FB93-0A08-4E7D-8E63-9EFA29F1E093}" type="slidenum">
              <a:rPr/>
              <a:pPr/>
              <a:t>‹N°›</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2" name="Picture 11" descr="Firelight content.png"/>
          <p:cNvPicPr>
            <a:picLocks noChangeAspect="1"/>
          </p:cNvPicPr>
          <p:nvPr/>
        </p:nvPicPr>
        <p:blipFill>
          <a:blip r:embed="rId13" cstate="print"/>
          <a:srcRect l="10260" t="11518" r="6261" b="8745"/>
          <a:stretch>
            <a:fillRect/>
          </a:stretch>
        </p:blipFill>
        <p:spPr>
          <a:xfrm>
            <a:off x="0" y="0"/>
            <a:ext cx="9144000" cy="5143500"/>
          </a:xfrm>
          <a:prstGeom prst="rect">
            <a:avLst/>
          </a:prstGeom>
        </p:spPr>
      </p:pic>
      <p:sp>
        <p:nvSpPr>
          <p:cNvPr id="2" name="Title Placeholder 1"/>
          <p:cNvSpPr>
            <a:spLocks noGrp="1"/>
          </p:cNvSpPr>
          <p:nvPr>
            <p:ph type="title"/>
          </p:nvPr>
        </p:nvSpPr>
        <p:spPr>
          <a:xfrm>
            <a:off x="1731369" y="205978"/>
            <a:ext cx="5681265" cy="1108472"/>
          </a:xfrm>
          <a:prstGeom prst="rect">
            <a:avLst/>
          </a:prstGeom>
        </p:spPr>
        <p:txBody>
          <a:bodyPr vert="horz" lIns="91440" tIns="45720" rIns="91440" bIns="45720" rtlCol="0" anchor="b" anchorCtr="0">
            <a:normAutofit/>
          </a:bodyPr>
          <a:lstStyle/>
          <a:p>
            <a:r>
              <a:rPr lang="fr-FR" smtClean="0"/>
              <a:t>Cliquez pour modifier le style du titre</a:t>
            </a:r>
            <a:endParaRPr/>
          </a:p>
        </p:txBody>
      </p:sp>
      <p:sp>
        <p:nvSpPr>
          <p:cNvPr id="3" name="Text Placeholder 2"/>
          <p:cNvSpPr>
            <a:spLocks noGrp="1"/>
          </p:cNvSpPr>
          <p:nvPr>
            <p:ph type="body" idx="1"/>
          </p:nvPr>
        </p:nvSpPr>
        <p:spPr>
          <a:xfrm>
            <a:off x="2057400" y="1543050"/>
            <a:ext cx="5029200" cy="291465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6858000" y="4857750"/>
            <a:ext cx="2133600" cy="17145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fld id="{543E42D7-BE15-40EC-A50A-F1458B5ECD51}" type="datetime1">
              <a:rPr/>
              <a:pPr/>
              <a:t>3/28/2008</a:t>
            </a:fld>
            <a:endParaRPr dirty="0"/>
          </a:p>
        </p:txBody>
      </p:sp>
      <p:sp>
        <p:nvSpPr>
          <p:cNvPr id="5" name="Footer Placeholder 4"/>
          <p:cNvSpPr>
            <a:spLocks noGrp="1"/>
          </p:cNvSpPr>
          <p:nvPr>
            <p:ph type="ftr" sz="quarter" idx="3"/>
          </p:nvPr>
        </p:nvSpPr>
        <p:spPr>
          <a:xfrm>
            <a:off x="228600" y="4857750"/>
            <a:ext cx="2895600" cy="17145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endParaRPr dirty="0"/>
          </a:p>
        </p:txBody>
      </p:sp>
      <p:sp>
        <p:nvSpPr>
          <p:cNvPr id="6" name="Slide Number Placeholder 5"/>
          <p:cNvSpPr>
            <a:spLocks noGrp="1"/>
          </p:cNvSpPr>
          <p:nvPr>
            <p:ph type="sldNum" sz="quarter" idx="4"/>
          </p:nvPr>
        </p:nvSpPr>
        <p:spPr>
          <a:xfrm>
            <a:off x="8458200" y="4686300"/>
            <a:ext cx="533400" cy="17145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1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fld id="{DF28FB93-0A08-4E7D-8E63-9EFA29F1E093}" type="slidenum">
              <a:rPr/>
              <a:pPr/>
              <a:t>‹N°›</a:t>
            </a:fld>
            <a:endParaRPr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defTabSz="914400" rtl="0" eaLnBrk="1" latinLnBrk="0" hangingPunct="1">
        <a:spcBef>
          <a:spcPct val="0"/>
        </a:spcBef>
        <a:buNone/>
        <a:defRPr sz="44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p:titleStyle>
    <p:bodyStyle>
      <a:lvl1pPr marL="342900" indent="-342900" algn="l" defTabSz="914400" rtl="0" eaLnBrk="1" latinLnBrk="0" hangingPunct="1">
        <a:spcBef>
          <a:spcPts val="1500"/>
        </a:spcBef>
        <a:buFontTx/>
        <a:buBlip>
          <a:blip r:embed="rId14"/>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defTabSz="914400" rtl="0" eaLnBrk="1" latinLnBrk="0" hangingPunct="1">
        <a:spcBef>
          <a:spcPts val="1500"/>
        </a:spcBef>
        <a:buFontTx/>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defTabSz="914400" rtl="0" eaLnBrk="1" latinLnBrk="0" hangingPunct="1">
        <a:spcBef>
          <a:spcPts val="1500"/>
        </a:spcBef>
        <a:buFontTx/>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CH" dirty="0" smtClean="0"/>
              <a:t>Bienvenue !</a:t>
            </a:r>
            <a:endParaRPr lang="fr-CH" dirty="0"/>
          </a:p>
        </p:txBody>
      </p:sp>
      <p:sp>
        <p:nvSpPr>
          <p:cNvPr id="3" name="Sous-titre 2"/>
          <p:cNvSpPr>
            <a:spLocks noGrp="1"/>
          </p:cNvSpPr>
          <p:nvPr>
            <p:ph type="subTitle" idx="1"/>
          </p:nvPr>
        </p:nvSpPr>
        <p:spPr/>
        <p:txBody>
          <a:bodyPr/>
          <a:lstStyle/>
          <a:p>
            <a:endParaRPr lang="fr-CH" dirty="0"/>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3939902"/>
            <a:ext cx="3699822" cy="7249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CH" dirty="0" smtClean="0"/>
              <a:t>Le triangle du feu</a:t>
            </a:r>
            <a:endParaRPr lang="fr-CH" dirty="0"/>
          </a:p>
        </p:txBody>
      </p:sp>
      <p:sp>
        <p:nvSpPr>
          <p:cNvPr id="3" name="Sous-titre 2"/>
          <p:cNvSpPr>
            <a:spLocks noGrp="1"/>
          </p:cNvSpPr>
          <p:nvPr>
            <p:ph type="subTitle" idx="1"/>
          </p:nvPr>
        </p:nvSpPr>
        <p:spPr/>
        <p:txBody>
          <a:bodyPr/>
          <a:lstStyle/>
          <a:p>
            <a:endParaRPr lang="fr-CH" dirty="0"/>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282" y="3868839"/>
            <a:ext cx="3709646" cy="72682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205978"/>
            <a:ext cx="7786742" cy="1108472"/>
          </a:xfrm>
        </p:spPr>
        <p:txBody>
          <a:bodyPr>
            <a:noAutofit/>
          </a:bodyPr>
          <a:lstStyle/>
          <a:p>
            <a:r>
              <a:rPr lang="fr-CH" sz="3200" dirty="0" smtClean="0"/>
              <a:t>Pour que le feu se développe, il à besoin de plusieurs éléments …</a:t>
            </a:r>
            <a:endParaRPr lang="fr-CH" sz="3200" dirty="0"/>
          </a:p>
        </p:txBody>
      </p:sp>
      <p:pic>
        <p:nvPicPr>
          <p:cNvPr id="5" name="Espace réservé du contenu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4285" y="4394556"/>
            <a:ext cx="2457266" cy="481449"/>
          </a:xfrm>
        </p:spPr>
      </p:pic>
      <p:pic>
        <p:nvPicPr>
          <p:cNvPr id="1026" name="Picture 2"/>
          <p:cNvPicPr>
            <a:picLocks noChangeAspect="1" noChangeArrowheads="1"/>
          </p:cNvPicPr>
          <p:nvPr/>
        </p:nvPicPr>
        <p:blipFill>
          <a:blip r:embed="rId3" cstate="print"/>
          <a:stretch>
            <a:fillRect/>
          </a:stretch>
        </p:blipFill>
        <p:spPr bwMode="auto">
          <a:xfrm>
            <a:off x="3643306" y="1857370"/>
            <a:ext cx="1800225" cy="2847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205978"/>
            <a:ext cx="7786742" cy="1108472"/>
          </a:xfrm>
        </p:spPr>
        <p:txBody>
          <a:bodyPr>
            <a:noAutofit/>
          </a:bodyPr>
          <a:lstStyle/>
          <a:p>
            <a:r>
              <a:rPr lang="fr-CH" sz="3200" dirty="0" smtClean="0"/>
              <a:t>...les éléments du triangle du feu</a:t>
            </a:r>
            <a:endParaRPr lang="fr-CH" sz="3200" dirty="0"/>
          </a:p>
        </p:txBody>
      </p:sp>
      <p:pic>
        <p:nvPicPr>
          <p:cNvPr id="5" name="Espace réservé du contenu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14283" y="4394556"/>
            <a:ext cx="2089749" cy="409441"/>
          </a:xfrm>
        </p:spPr>
      </p:pic>
      <p:sp>
        <p:nvSpPr>
          <p:cNvPr id="17" name="Triangle isocèle 16"/>
          <p:cNvSpPr/>
          <p:nvPr/>
        </p:nvSpPr>
        <p:spPr>
          <a:xfrm>
            <a:off x="3363269" y="1857370"/>
            <a:ext cx="1988834" cy="171451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3600" dirty="0" smtClean="0">
                <a:solidFill>
                  <a:schemeClr val="accent1">
                    <a:lumMod val="75000"/>
                  </a:schemeClr>
                </a:solidFill>
              </a:rPr>
              <a:t>FEU</a:t>
            </a:r>
            <a:endParaRPr lang="fr-CH" sz="3600" dirty="0">
              <a:solidFill>
                <a:schemeClr val="accent1">
                  <a:lumMod val="75000"/>
                </a:schemeClr>
              </a:solidFill>
            </a:endParaRPr>
          </a:p>
        </p:txBody>
      </p:sp>
      <p:sp>
        <p:nvSpPr>
          <p:cNvPr id="20" name="Forme libre 19"/>
          <p:cNvSpPr/>
          <p:nvPr/>
        </p:nvSpPr>
        <p:spPr>
          <a:xfrm>
            <a:off x="4354912" y="1654472"/>
            <a:ext cx="1220297" cy="2022863"/>
          </a:xfrm>
          <a:custGeom>
            <a:avLst/>
            <a:gdLst>
              <a:gd name="connsiteX0" fmla="*/ 0 w 1220297"/>
              <a:gd name="connsiteY0" fmla="*/ 249980 h 2022863"/>
              <a:gd name="connsiteX1" fmla="*/ 0 w 1220297"/>
              <a:gd name="connsiteY1" fmla="*/ 0 h 2022863"/>
              <a:gd name="connsiteX2" fmla="*/ 1220297 w 1220297"/>
              <a:gd name="connsiteY2" fmla="*/ 2022863 h 2022863"/>
              <a:gd name="connsiteX3" fmla="*/ 960449 w 1220297"/>
              <a:gd name="connsiteY3" fmla="*/ 1894584 h 2022863"/>
              <a:gd name="connsiteX4" fmla="*/ 0 w 1220297"/>
              <a:gd name="connsiteY4" fmla="*/ 249980 h 2022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297" h="2022863">
                <a:moveTo>
                  <a:pt x="0" y="249980"/>
                </a:moveTo>
                <a:lnTo>
                  <a:pt x="0" y="0"/>
                </a:lnTo>
                <a:lnTo>
                  <a:pt x="1220297" y="2022863"/>
                </a:lnTo>
                <a:lnTo>
                  <a:pt x="960449" y="1894584"/>
                </a:lnTo>
                <a:lnTo>
                  <a:pt x="0" y="249980"/>
                </a:lnTo>
                <a:close/>
              </a:path>
            </a:pathLst>
          </a:custGeom>
          <a:solidFill>
            <a:schemeClr val="accent5">
              <a:lumMod val="60000"/>
              <a:lumOff val="40000"/>
            </a:schemeClr>
          </a:solidFill>
          <a:ln>
            <a:solidFill>
              <a:schemeClr val="accent5">
                <a:lumMod val="60000"/>
                <a:lumOff val="40000"/>
                <a:alpha val="9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1" name="Forme libre 20"/>
          <p:cNvSpPr/>
          <p:nvPr/>
        </p:nvSpPr>
        <p:spPr>
          <a:xfrm>
            <a:off x="3075091" y="3550298"/>
            <a:ext cx="2470196" cy="151304"/>
          </a:xfrm>
          <a:custGeom>
            <a:avLst/>
            <a:gdLst>
              <a:gd name="connsiteX0" fmla="*/ 2147853 w 2470196"/>
              <a:gd name="connsiteY0" fmla="*/ 0 h 151304"/>
              <a:gd name="connsiteX1" fmla="*/ 2470196 w 2470196"/>
              <a:gd name="connsiteY1" fmla="*/ 151304 h 151304"/>
              <a:gd name="connsiteX2" fmla="*/ 0 w 2470196"/>
              <a:gd name="connsiteY2" fmla="*/ 151304 h 151304"/>
              <a:gd name="connsiteX3" fmla="*/ 210509 w 2470196"/>
              <a:gd name="connsiteY3" fmla="*/ 0 h 151304"/>
              <a:gd name="connsiteX4" fmla="*/ 2147853 w 2470196"/>
              <a:gd name="connsiteY4" fmla="*/ 0 h 151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0196" h="151304">
                <a:moveTo>
                  <a:pt x="2147853" y="0"/>
                </a:moveTo>
                <a:lnTo>
                  <a:pt x="2470196" y="151304"/>
                </a:lnTo>
                <a:lnTo>
                  <a:pt x="0" y="151304"/>
                </a:lnTo>
                <a:lnTo>
                  <a:pt x="210509" y="0"/>
                </a:lnTo>
                <a:lnTo>
                  <a:pt x="2147853" y="0"/>
                </a:lnTo>
                <a:close/>
              </a:path>
            </a:pathLst>
          </a:custGeom>
          <a:solidFill>
            <a:schemeClr val="accent3">
              <a:lumMod val="75000"/>
            </a:schemeClr>
          </a:solidFill>
          <a:ln>
            <a:solidFill>
              <a:schemeClr val="accent3">
                <a:lumMod val="75000"/>
                <a:alpha val="9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2" name="Forme libre 21"/>
          <p:cNvSpPr/>
          <p:nvPr/>
        </p:nvSpPr>
        <p:spPr>
          <a:xfrm>
            <a:off x="3012915" y="1588688"/>
            <a:ext cx="1322262" cy="2121539"/>
          </a:xfrm>
          <a:custGeom>
            <a:avLst/>
            <a:gdLst>
              <a:gd name="connsiteX0" fmla="*/ 0 w 1322262"/>
              <a:gd name="connsiteY0" fmla="*/ 2121539 h 2121539"/>
              <a:gd name="connsiteX1" fmla="*/ 378259 w 1322262"/>
              <a:gd name="connsiteY1" fmla="*/ 1947211 h 2121539"/>
              <a:gd name="connsiteX2" fmla="*/ 1318973 w 1322262"/>
              <a:gd name="connsiteY2" fmla="*/ 325631 h 2121539"/>
              <a:gd name="connsiteX3" fmla="*/ 1322262 w 1322262"/>
              <a:gd name="connsiteY3" fmla="*/ 0 h 2121539"/>
              <a:gd name="connsiteX4" fmla="*/ 0 w 1322262"/>
              <a:gd name="connsiteY4" fmla="*/ 2121539 h 2121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2262" h="2121539">
                <a:moveTo>
                  <a:pt x="0" y="2121539"/>
                </a:moveTo>
                <a:lnTo>
                  <a:pt x="378259" y="1947211"/>
                </a:lnTo>
                <a:lnTo>
                  <a:pt x="1318973" y="325631"/>
                </a:lnTo>
                <a:cubicBezTo>
                  <a:pt x="1320069" y="217087"/>
                  <a:pt x="1321166" y="108544"/>
                  <a:pt x="1322262" y="0"/>
                </a:cubicBezTo>
                <a:lnTo>
                  <a:pt x="0" y="2121539"/>
                </a:lnTo>
                <a:close/>
              </a:path>
            </a:pathLst>
          </a:custGeom>
          <a:solidFill>
            <a:schemeClr val="accent1">
              <a:lumMod val="75000"/>
            </a:schemeClr>
          </a:solidFill>
          <a:ln>
            <a:solidFill>
              <a:schemeClr val="accent1">
                <a:lumMod val="75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3" name="ZoneTexte 22"/>
          <p:cNvSpPr txBox="1"/>
          <p:nvPr/>
        </p:nvSpPr>
        <p:spPr>
          <a:xfrm>
            <a:off x="785786" y="1428742"/>
            <a:ext cx="2000264" cy="1384995"/>
          </a:xfrm>
          <a:prstGeom prst="rect">
            <a:avLst/>
          </a:prstGeom>
          <a:solidFill>
            <a:schemeClr val="accent1">
              <a:lumMod val="75000"/>
            </a:schemeClr>
          </a:solidFill>
        </p:spPr>
        <p:txBody>
          <a:bodyPr wrap="square" rtlCol="0">
            <a:spAutoFit/>
          </a:bodyPr>
          <a:lstStyle/>
          <a:p>
            <a:pPr algn="r"/>
            <a:r>
              <a:rPr lang="fr-CH" sz="1400" dirty="0" smtClean="0"/>
              <a:t>De l’énergie suffisante pour amorcer la combustion (Allumette, cigarette, étincelle, …)</a:t>
            </a:r>
            <a:endParaRPr lang="fr-CH" sz="1400" dirty="0"/>
          </a:p>
        </p:txBody>
      </p:sp>
      <p:sp>
        <p:nvSpPr>
          <p:cNvPr id="24" name="ZoneTexte 23"/>
          <p:cNvSpPr txBox="1"/>
          <p:nvPr/>
        </p:nvSpPr>
        <p:spPr>
          <a:xfrm rot="18098879">
            <a:off x="3203211" y="2487648"/>
            <a:ext cx="1214446" cy="369332"/>
          </a:xfrm>
          <a:prstGeom prst="rect">
            <a:avLst/>
          </a:prstGeom>
          <a:noFill/>
        </p:spPr>
        <p:txBody>
          <a:bodyPr wrap="square" rtlCol="0">
            <a:spAutoFit/>
          </a:bodyPr>
          <a:lstStyle/>
          <a:p>
            <a:r>
              <a:rPr lang="fr-CH" dirty="0" smtClean="0"/>
              <a:t>ENERGIE</a:t>
            </a:r>
            <a:endParaRPr lang="fr-CH" dirty="0"/>
          </a:p>
        </p:txBody>
      </p:sp>
      <p:sp>
        <p:nvSpPr>
          <p:cNvPr id="25" name="ZoneTexte 24"/>
          <p:cNvSpPr txBox="1"/>
          <p:nvPr/>
        </p:nvSpPr>
        <p:spPr>
          <a:xfrm>
            <a:off x="5572132" y="1785932"/>
            <a:ext cx="2071702" cy="1384995"/>
          </a:xfrm>
          <a:prstGeom prst="rect">
            <a:avLst/>
          </a:prstGeom>
          <a:solidFill>
            <a:schemeClr val="accent5">
              <a:lumMod val="60000"/>
              <a:lumOff val="40000"/>
            </a:schemeClr>
          </a:solidFill>
        </p:spPr>
        <p:txBody>
          <a:bodyPr wrap="square" rtlCol="0">
            <a:spAutoFit/>
          </a:bodyPr>
          <a:lstStyle/>
          <a:p>
            <a:r>
              <a:rPr lang="fr-CH" sz="1400" dirty="0" smtClean="0"/>
              <a:t>De l’oxygène pour alimenter la combustion : le comburant, principalement contenue dans l’air</a:t>
            </a:r>
            <a:endParaRPr lang="fr-CH" sz="1400" dirty="0"/>
          </a:p>
        </p:txBody>
      </p:sp>
      <p:sp>
        <p:nvSpPr>
          <p:cNvPr id="26" name="ZoneTexte 25"/>
          <p:cNvSpPr txBox="1"/>
          <p:nvPr/>
        </p:nvSpPr>
        <p:spPr>
          <a:xfrm rot="3610842">
            <a:off x="4240840" y="2589597"/>
            <a:ext cx="1357322" cy="369332"/>
          </a:xfrm>
          <a:prstGeom prst="rect">
            <a:avLst/>
          </a:prstGeom>
          <a:noFill/>
        </p:spPr>
        <p:txBody>
          <a:bodyPr wrap="square" rtlCol="0">
            <a:spAutoFit/>
          </a:bodyPr>
          <a:lstStyle/>
          <a:p>
            <a:r>
              <a:rPr lang="fr-CH" dirty="0" smtClean="0"/>
              <a:t>OXYGENE</a:t>
            </a:r>
            <a:endParaRPr lang="fr-CH" dirty="0"/>
          </a:p>
        </p:txBody>
      </p:sp>
      <p:sp>
        <p:nvSpPr>
          <p:cNvPr id="27" name="ZoneTexte 26"/>
          <p:cNvSpPr txBox="1"/>
          <p:nvPr/>
        </p:nvSpPr>
        <p:spPr>
          <a:xfrm>
            <a:off x="2928926" y="4071948"/>
            <a:ext cx="2928958" cy="738664"/>
          </a:xfrm>
          <a:prstGeom prst="rect">
            <a:avLst/>
          </a:prstGeom>
          <a:solidFill>
            <a:schemeClr val="accent3">
              <a:lumMod val="75000"/>
            </a:schemeClr>
          </a:solidFill>
        </p:spPr>
        <p:txBody>
          <a:bodyPr wrap="square" rtlCol="0">
            <a:spAutoFit/>
          </a:bodyPr>
          <a:lstStyle/>
          <a:p>
            <a:pPr algn="ctr"/>
            <a:r>
              <a:rPr lang="fr-CH" sz="1400" dirty="0" smtClean="0"/>
              <a:t>Un objet capable de brûler: Le Combustible (Bois, papier, tissus, métaux, plastiques, …)</a:t>
            </a:r>
            <a:endParaRPr lang="fr-CH" sz="1400" dirty="0"/>
          </a:p>
        </p:txBody>
      </p:sp>
      <p:sp>
        <p:nvSpPr>
          <p:cNvPr id="28" name="ZoneTexte 27"/>
          <p:cNvSpPr txBox="1"/>
          <p:nvPr/>
        </p:nvSpPr>
        <p:spPr>
          <a:xfrm>
            <a:off x="3527978" y="3466357"/>
            <a:ext cx="1785950" cy="369332"/>
          </a:xfrm>
          <a:prstGeom prst="rect">
            <a:avLst/>
          </a:prstGeom>
          <a:noFill/>
        </p:spPr>
        <p:txBody>
          <a:bodyPr wrap="square" rtlCol="0">
            <a:spAutoFit/>
          </a:bodyPr>
          <a:lstStyle/>
          <a:p>
            <a:r>
              <a:rPr lang="fr-CH" dirty="0" smtClean="0"/>
              <a:t>COMBUSTIBLE</a:t>
            </a:r>
            <a:endParaRPr lang="fr-CH"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2000"/>
                                        <p:tgtEl>
                                          <p:spTgt spid="23"/>
                                        </p:tgtEl>
                                      </p:cBhvr>
                                    </p:animEffect>
                                    <p:set>
                                      <p:cBhvr>
                                        <p:cTn id="37" dur="1" fill="hold">
                                          <p:stCondLst>
                                            <p:cond delay="1999"/>
                                          </p:stCondLst>
                                        </p:cTn>
                                        <p:tgtEl>
                                          <p:spTgt spid="23"/>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2000"/>
                                        <p:tgtEl>
                                          <p:spTgt spid="25"/>
                                        </p:tgtEl>
                                      </p:cBhvr>
                                    </p:animEffect>
                                    <p:set>
                                      <p:cBhvr>
                                        <p:cTn id="40" dur="1" fill="hold">
                                          <p:stCondLst>
                                            <p:cond delay="1999"/>
                                          </p:stCondLst>
                                        </p:cTn>
                                        <p:tgtEl>
                                          <p:spTgt spid="25"/>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2000"/>
                                        <p:tgtEl>
                                          <p:spTgt spid="27"/>
                                        </p:tgtEl>
                                      </p:cBhvr>
                                    </p:animEffect>
                                    <p:set>
                                      <p:cBhvr>
                                        <p:cTn id="43" dur="1" fill="hold">
                                          <p:stCondLst>
                                            <p:cond delay="1999"/>
                                          </p:stCondLst>
                                        </p:cTn>
                                        <p:tgtEl>
                                          <p:spTgt spid="27"/>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2000"/>
                                        <p:tgtEl>
                                          <p:spTgt spid="2"/>
                                        </p:tgtEl>
                                      </p:cBhvr>
                                    </p:animEffect>
                                    <p:set>
                                      <p:cBhvr>
                                        <p:cTn id="46"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animBg="1"/>
      <p:bldP spid="23" grpId="1" animBg="1"/>
      <p:bldP spid="24" grpId="0"/>
      <p:bldP spid="25" grpId="0" animBg="1"/>
      <p:bldP spid="25" grpId="1" animBg="1"/>
      <p:bldP spid="26" grpId="0"/>
      <p:bldP spid="27" grpId="0" animBg="1"/>
      <p:bldP spid="27" grpId="1" animBg="1"/>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205978"/>
            <a:ext cx="7786742" cy="1108472"/>
          </a:xfrm>
        </p:spPr>
        <p:txBody>
          <a:bodyPr>
            <a:noAutofit/>
          </a:bodyPr>
          <a:lstStyle/>
          <a:p>
            <a:r>
              <a:rPr lang="fr-CH" sz="3200" dirty="0" smtClean="0"/>
              <a:t>Pour l’éteindre, il faut éliminer au moins un élément</a:t>
            </a:r>
            <a:endParaRPr lang="fr-CH" sz="3200" dirty="0"/>
          </a:p>
        </p:txBody>
      </p:sp>
      <p:sp>
        <p:nvSpPr>
          <p:cNvPr id="17" name="Triangle isocèle 16"/>
          <p:cNvSpPr/>
          <p:nvPr/>
        </p:nvSpPr>
        <p:spPr>
          <a:xfrm>
            <a:off x="3363269" y="1857370"/>
            <a:ext cx="1988834" cy="171451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3600" dirty="0" smtClean="0">
                <a:solidFill>
                  <a:schemeClr val="accent1">
                    <a:lumMod val="75000"/>
                  </a:schemeClr>
                </a:solidFill>
              </a:rPr>
              <a:t>FEU</a:t>
            </a:r>
            <a:endParaRPr lang="fr-CH" sz="3600" dirty="0">
              <a:solidFill>
                <a:schemeClr val="accent1">
                  <a:lumMod val="75000"/>
                </a:schemeClr>
              </a:solidFill>
            </a:endParaRPr>
          </a:p>
        </p:txBody>
      </p:sp>
      <p:sp>
        <p:nvSpPr>
          <p:cNvPr id="20" name="Forme libre 19"/>
          <p:cNvSpPr/>
          <p:nvPr/>
        </p:nvSpPr>
        <p:spPr>
          <a:xfrm>
            <a:off x="4354912" y="1654472"/>
            <a:ext cx="1220297" cy="2022863"/>
          </a:xfrm>
          <a:custGeom>
            <a:avLst/>
            <a:gdLst>
              <a:gd name="connsiteX0" fmla="*/ 0 w 1220297"/>
              <a:gd name="connsiteY0" fmla="*/ 249980 h 2022863"/>
              <a:gd name="connsiteX1" fmla="*/ 0 w 1220297"/>
              <a:gd name="connsiteY1" fmla="*/ 0 h 2022863"/>
              <a:gd name="connsiteX2" fmla="*/ 1220297 w 1220297"/>
              <a:gd name="connsiteY2" fmla="*/ 2022863 h 2022863"/>
              <a:gd name="connsiteX3" fmla="*/ 960449 w 1220297"/>
              <a:gd name="connsiteY3" fmla="*/ 1894584 h 2022863"/>
              <a:gd name="connsiteX4" fmla="*/ 0 w 1220297"/>
              <a:gd name="connsiteY4" fmla="*/ 249980 h 2022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297" h="2022863">
                <a:moveTo>
                  <a:pt x="0" y="249980"/>
                </a:moveTo>
                <a:lnTo>
                  <a:pt x="0" y="0"/>
                </a:lnTo>
                <a:lnTo>
                  <a:pt x="1220297" y="2022863"/>
                </a:lnTo>
                <a:lnTo>
                  <a:pt x="960449" y="1894584"/>
                </a:lnTo>
                <a:lnTo>
                  <a:pt x="0" y="249980"/>
                </a:lnTo>
                <a:close/>
              </a:path>
            </a:pathLst>
          </a:custGeom>
          <a:solidFill>
            <a:schemeClr val="accent5">
              <a:lumMod val="60000"/>
              <a:lumOff val="40000"/>
            </a:schemeClr>
          </a:solidFill>
          <a:ln>
            <a:solidFill>
              <a:schemeClr val="accent5">
                <a:lumMod val="60000"/>
                <a:lumOff val="40000"/>
                <a:alpha val="9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1" name="Forme libre 20"/>
          <p:cNvSpPr/>
          <p:nvPr/>
        </p:nvSpPr>
        <p:spPr>
          <a:xfrm>
            <a:off x="3075091" y="3550298"/>
            <a:ext cx="2470196" cy="151304"/>
          </a:xfrm>
          <a:custGeom>
            <a:avLst/>
            <a:gdLst>
              <a:gd name="connsiteX0" fmla="*/ 2147853 w 2470196"/>
              <a:gd name="connsiteY0" fmla="*/ 0 h 151304"/>
              <a:gd name="connsiteX1" fmla="*/ 2470196 w 2470196"/>
              <a:gd name="connsiteY1" fmla="*/ 151304 h 151304"/>
              <a:gd name="connsiteX2" fmla="*/ 0 w 2470196"/>
              <a:gd name="connsiteY2" fmla="*/ 151304 h 151304"/>
              <a:gd name="connsiteX3" fmla="*/ 210509 w 2470196"/>
              <a:gd name="connsiteY3" fmla="*/ 0 h 151304"/>
              <a:gd name="connsiteX4" fmla="*/ 2147853 w 2470196"/>
              <a:gd name="connsiteY4" fmla="*/ 0 h 151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0196" h="151304">
                <a:moveTo>
                  <a:pt x="2147853" y="0"/>
                </a:moveTo>
                <a:lnTo>
                  <a:pt x="2470196" y="151304"/>
                </a:lnTo>
                <a:lnTo>
                  <a:pt x="0" y="151304"/>
                </a:lnTo>
                <a:lnTo>
                  <a:pt x="210509" y="0"/>
                </a:lnTo>
                <a:lnTo>
                  <a:pt x="2147853" y="0"/>
                </a:lnTo>
                <a:close/>
              </a:path>
            </a:pathLst>
          </a:custGeom>
          <a:solidFill>
            <a:schemeClr val="accent3">
              <a:lumMod val="75000"/>
            </a:schemeClr>
          </a:solidFill>
          <a:ln>
            <a:solidFill>
              <a:schemeClr val="accent3">
                <a:lumMod val="75000"/>
                <a:alpha val="9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2" name="Forme libre 21"/>
          <p:cNvSpPr/>
          <p:nvPr/>
        </p:nvSpPr>
        <p:spPr>
          <a:xfrm>
            <a:off x="3012915" y="1588688"/>
            <a:ext cx="1322262" cy="2121539"/>
          </a:xfrm>
          <a:custGeom>
            <a:avLst/>
            <a:gdLst>
              <a:gd name="connsiteX0" fmla="*/ 0 w 1322262"/>
              <a:gd name="connsiteY0" fmla="*/ 2121539 h 2121539"/>
              <a:gd name="connsiteX1" fmla="*/ 378259 w 1322262"/>
              <a:gd name="connsiteY1" fmla="*/ 1947211 h 2121539"/>
              <a:gd name="connsiteX2" fmla="*/ 1318973 w 1322262"/>
              <a:gd name="connsiteY2" fmla="*/ 325631 h 2121539"/>
              <a:gd name="connsiteX3" fmla="*/ 1322262 w 1322262"/>
              <a:gd name="connsiteY3" fmla="*/ 0 h 2121539"/>
              <a:gd name="connsiteX4" fmla="*/ 0 w 1322262"/>
              <a:gd name="connsiteY4" fmla="*/ 2121539 h 2121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2262" h="2121539">
                <a:moveTo>
                  <a:pt x="0" y="2121539"/>
                </a:moveTo>
                <a:lnTo>
                  <a:pt x="378259" y="1947211"/>
                </a:lnTo>
                <a:lnTo>
                  <a:pt x="1318973" y="325631"/>
                </a:lnTo>
                <a:cubicBezTo>
                  <a:pt x="1320069" y="217087"/>
                  <a:pt x="1321166" y="108544"/>
                  <a:pt x="1322262" y="0"/>
                </a:cubicBezTo>
                <a:lnTo>
                  <a:pt x="0" y="2121539"/>
                </a:lnTo>
                <a:close/>
              </a:path>
            </a:pathLst>
          </a:custGeom>
          <a:solidFill>
            <a:schemeClr val="accent1">
              <a:lumMod val="75000"/>
            </a:schemeClr>
          </a:solidFill>
          <a:ln>
            <a:solidFill>
              <a:schemeClr val="accent1">
                <a:lumMod val="75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3" name="ZoneTexte 22"/>
          <p:cNvSpPr txBox="1"/>
          <p:nvPr/>
        </p:nvSpPr>
        <p:spPr>
          <a:xfrm>
            <a:off x="785786" y="1428742"/>
            <a:ext cx="2000264" cy="523220"/>
          </a:xfrm>
          <a:prstGeom prst="rect">
            <a:avLst/>
          </a:prstGeom>
          <a:solidFill>
            <a:schemeClr val="accent1">
              <a:lumMod val="75000"/>
            </a:schemeClr>
          </a:solidFill>
        </p:spPr>
        <p:txBody>
          <a:bodyPr wrap="square" rtlCol="0">
            <a:spAutoFit/>
          </a:bodyPr>
          <a:lstStyle/>
          <a:p>
            <a:pPr algn="r"/>
            <a:r>
              <a:rPr lang="fr-CH" sz="1400" dirty="0" smtClean="0"/>
              <a:t>Eau ou mousse qui refroidi le feu</a:t>
            </a:r>
            <a:endParaRPr lang="fr-CH" sz="1400" dirty="0"/>
          </a:p>
        </p:txBody>
      </p:sp>
      <p:sp>
        <p:nvSpPr>
          <p:cNvPr id="24" name="ZoneTexte 23"/>
          <p:cNvSpPr txBox="1"/>
          <p:nvPr/>
        </p:nvSpPr>
        <p:spPr>
          <a:xfrm rot="18098879">
            <a:off x="3203211" y="2487648"/>
            <a:ext cx="1214446" cy="369332"/>
          </a:xfrm>
          <a:prstGeom prst="rect">
            <a:avLst/>
          </a:prstGeom>
          <a:noFill/>
        </p:spPr>
        <p:txBody>
          <a:bodyPr wrap="square" rtlCol="0">
            <a:spAutoFit/>
          </a:bodyPr>
          <a:lstStyle/>
          <a:p>
            <a:r>
              <a:rPr lang="fr-CH" dirty="0" smtClean="0"/>
              <a:t>ENERGIE</a:t>
            </a:r>
            <a:endParaRPr lang="fr-CH" dirty="0"/>
          </a:p>
        </p:txBody>
      </p:sp>
      <p:sp>
        <p:nvSpPr>
          <p:cNvPr id="25" name="ZoneTexte 24"/>
          <p:cNvSpPr txBox="1"/>
          <p:nvPr/>
        </p:nvSpPr>
        <p:spPr>
          <a:xfrm>
            <a:off x="5572132" y="1785932"/>
            <a:ext cx="2071702" cy="738664"/>
          </a:xfrm>
          <a:prstGeom prst="rect">
            <a:avLst/>
          </a:prstGeom>
          <a:solidFill>
            <a:schemeClr val="accent5">
              <a:lumMod val="60000"/>
              <a:lumOff val="40000"/>
            </a:schemeClr>
          </a:solidFill>
        </p:spPr>
        <p:txBody>
          <a:bodyPr wrap="square" rtlCol="0">
            <a:spAutoFit/>
          </a:bodyPr>
          <a:lstStyle/>
          <a:p>
            <a:r>
              <a:rPr lang="fr-CH" sz="1400" dirty="0" smtClean="0"/>
              <a:t>Mousse, couverture ou CO2 pour « étouffer » le feu</a:t>
            </a:r>
          </a:p>
        </p:txBody>
      </p:sp>
      <p:sp>
        <p:nvSpPr>
          <p:cNvPr id="26" name="ZoneTexte 25"/>
          <p:cNvSpPr txBox="1"/>
          <p:nvPr/>
        </p:nvSpPr>
        <p:spPr>
          <a:xfrm rot="3610842">
            <a:off x="4240840" y="2589597"/>
            <a:ext cx="1357322" cy="369332"/>
          </a:xfrm>
          <a:prstGeom prst="rect">
            <a:avLst/>
          </a:prstGeom>
          <a:noFill/>
        </p:spPr>
        <p:txBody>
          <a:bodyPr wrap="square" rtlCol="0">
            <a:spAutoFit/>
          </a:bodyPr>
          <a:lstStyle/>
          <a:p>
            <a:r>
              <a:rPr lang="fr-CH" dirty="0" smtClean="0"/>
              <a:t>OXYGENE</a:t>
            </a:r>
            <a:endParaRPr lang="fr-CH" dirty="0"/>
          </a:p>
        </p:txBody>
      </p:sp>
      <p:sp>
        <p:nvSpPr>
          <p:cNvPr id="27" name="ZoneTexte 26"/>
          <p:cNvSpPr txBox="1"/>
          <p:nvPr/>
        </p:nvSpPr>
        <p:spPr>
          <a:xfrm>
            <a:off x="2928926" y="4071948"/>
            <a:ext cx="3214710" cy="523220"/>
          </a:xfrm>
          <a:prstGeom prst="rect">
            <a:avLst/>
          </a:prstGeom>
          <a:solidFill>
            <a:schemeClr val="accent3">
              <a:lumMod val="75000"/>
            </a:schemeClr>
          </a:solidFill>
        </p:spPr>
        <p:txBody>
          <a:bodyPr wrap="square" rtlCol="0">
            <a:spAutoFit/>
          </a:bodyPr>
          <a:lstStyle/>
          <a:p>
            <a:pPr algn="ctr"/>
            <a:r>
              <a:rPr lang="fr-CH" sz="1400" dirty="0" smtClean="0"/>
              <a:t>Uniquement dans le cas du gaz : fermer l’arrivée</a:t>
            </a:r>
            <a:endParaRPr lang="fr-CH" sz="1400" dirty="0"/>
          </a:p>
        </p:txBody>
      </p:sp>
      <p:sp>
        <p:nvSpPr>
          <p:cNvPr id="28" name="ZoneTexte 27"/>
          <p:cNvSpPr txBox="1"/>
          <p:nvPr/>
        </p:nvSpPr>
        <p:spPr>
          <a:xfrm>
            <a:off x="3527978" y="3466357"/>
            <a:ext cx="1785950" cy="369332"/>
          </a:xfrm>
          <a:prstGeom prst="rect">
            <a:avLst/>
          </a:prstGeom>
          <a:noFill/>
        </p:spPr>
        <p:txBody>
          <a:bodyPr wrap="square" rtlCol="0">
            <a:spAutoFit/>
          </a:bodyPr>
          <a:lstStyle/>
          <a:p>
            <a:r>
              <a:rPr lang="fr-CH" dirty="0" smtClean="0"/>
              <a:t>COMBUSTIBLE</a:t>
            </a:r>
            <a:endParaRPr lang="fr-CH" dirty="0"/>
          </a:p>
        </p:txBody>
      </p:sp>
      <p:sp>
        <p:nvSpPr>
          <p:cNvPr id="3" name="Espace réservé du contenu 2"/>
          <p:cNvSpPr>
            <a:spLocks noGrp="1"/>
          </p:cNvSpPr>
          <p:nvPr>
            <p:ph idx="1"/>
          </p:nvPr>
        </p:nvSpPr>
        <p:spPr/>
        <p:txBody>
          <a:bodyPr/>
          <a:lstStyle/>
          <a:p>
            <a:endParaRPr lang="fr-CH"/>
          </a:p>
        </p:txBody>
      </p:sp>
      <p:pic>
        <p:nvPicPr>
          <p:cNvPr id="15" name="Espace réservé du contenu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4515966"/>
            <a:ext cx="2089749" cy="4094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ppt_x"/>
                                          </p:val>
                                        </p:tav>
                                        <p:tav tm="100000">
                                          <p:val>
                                            <p:strVal val="#ppt_x"/>
                                          </p:val>
                                        </p:tav>
                                      </p:tavLst>
                                    </p:anim>
                                    <p:anim calcmode="lin" valueType="num">
                                      <p:cBhvr additive="base">
                                        <p:cTn id="19"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ppt_x"/>
                                          </p:val>
                                        </p:tav>
                                        <p:tav tm="100000">
                                          <p:val>
                                            <p:strVal val="#ppt_x"/>
                                          </p:val>
                                        </p:tav>
                                      </p:tavLst>
                                    </p:anim>
                                    <p:anim calcmode="lin" valueType="num">
                                      <p:cBhvr additive="base">
                                        <p:cTn id="2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animBg="1"/>
      <p:bldP spid="25" grpId="0" animBg="1"/>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CH" dirty="0" smtClean="0"/>
              <a:t>Les classes de feu</a:t>
            </a:r>
            <a:endParaRPr lang="fr-CH" dirty="0"/>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282" y="3868839"/>
            <a:ext cx="3709646" cy="726825"/>
          </a:xfrm>
          <a:prstGeom prst="rect">
            <a:avLst/>
          </a:prstGeom>
        </p:spPr>
      </p:pic>
      <p:sp>
        <p:nvSpPr>
          <p:cNvPr id="4" name="Sous-titre 3"/>
          <p:cNvSpPr>
            <a:spLocks noGrp="1"/>
          </p:cNvSpPr>
          <p:nvPr>
            <p:ph type="subTitle" idx="1"/>
          </p:nvPr>
        </p:nvSpPr>
        <p:spPr/>
        <p:txBody>
          <a:bodyPr/>
          <a:lstStyle/>
          <a:p>
            <a:endParaRPr lang="fr-CH"/>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205978"/>
            <a:ext cx="7786742" cy="579822"/>
          </a:xfrm>
        </p:spPr>
        <p:txBody>
          <a:bodyPr>
            <a:noAutofit/>
          </a:bodyPr>
          <a:lstStyle/>
          <a:p>
            <a:r>
              <a:rPr lang="fr-CH" sz="3200" dirty="0" smtClean="0"/>
              <a:t>Les classes</a:t>
            </a:r>
            <a:endParaRPr lang="fr-CH" sz="3200" dirty="0"/>
          </a:p>
        </p:txBody>
      </p:sp>
      <p:graphicFrame>
        <p:nvGraphicFramePr>
          <p:cNvPr id="6" name="Tableau 5"/>
          <p:cNvGraphicFramePr>
            <a:graphicFrameLocks noGrp="1"/>
          </p:cNvGraphicFramePr>
          <p:nvPr/>
        </p:nvGraphicFramePr>
        <p:xfrm>
          <a:off x="357156" y="785800"/>
          <a:ext cx="8286812" cy="3214710"/>
        </p:xfrm>
        <a:graphic>
          <a:graphicData uri="http://schemas.openxmlformats.org/drawingml/2006/table">
            <a:tbl>
              <a:tblPr firstRow="1" bandRow="1">
                <a:tableStyleId>{5C22544A-7EE6-4342-B048-85BDC9FD1C3A}</a:tableStyleId>
              </a:tblPr>
              <a:tblGrid>
                <a:gridCol w="559234"/>
                <a:gridCol w="1083842"/>
                <a:gridCol w="3143272"/>
                <a:gridCol w="3000396"/>
                <a:gridCol w="500068"/>
              </a:tblGrid>
              <a:tr h="642942">
                <a:tc>
                  <a:txBody>
                    <a:bodyPr/>
                    <a:lstStyle/>
                    <a:p>
                      <a:pPr algn="ctr"/>
                      <a:endParaRPr lang="fr-CH" sz="3600" b="1"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dirty="0"/>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sz="1400" b="0"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sz="1400" b="0"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lang="fr-CH" sz="1400" b="0" dirty="0">
                        <a:solidFill>
                          <a:schemeClr val="bg1"/>
                        </a:solidFill>
                      </a:endParaRPr>
                    </a:p>
                  </a:txBody>
                  <a:tcPr vert="vert270">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r>
              <a:tr h="642942">
                <a:tc>
                  <a:txBody>
                    <a:bodyPr/>
                    <a:lstStyle/>
                    <a:p>
                      <a:pPr algn="ctr"/>
                      <a:endParaRPr lang="fr-CH" sz="3600" b="1"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dirty="0"/>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sz="1400" b="0"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sz="1400" b="0"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fr-CH"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642942">
                <a:tc>
                  <a:txBody>
                    <a:bodyPr/>
                    <a:lstStyle/>
                    <a:p>
                      <a:pPr algn="ctr"/>
                      <a:endParaRPr lang="fr-CH" sz="3600" b="1"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dirty="0"/>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sz="1400" b="0"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CH" sz="1400" b="0" dirty="0" smtClean="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fr-CH"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42942">
                <a:tc>
                  <a:txBody>
                    <a:bodyPr/>
                    <a:lstStyle/>
                    <a:p>
                      <a:pPr algn="ctr"/>
                      <a:endParaRPr lang="fr-CH" sz="3600" b="1"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dirty="0"/>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sz="1400" b="0"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sz="1400" b="0"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endParaRPr lang="fr-CH" sz="1400" b="0"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r>
              <a:tr h="642942">
                <a:tc>
                  <a:txBody>
                    <a:bodyPr/>
                    <a:lstStyle/>
                    <a:p>
                      <a:pPr algn="ctr"/>
                      <a:endParaRPr lang="fr-CH" sz="3600" b="1"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dirty="0"/>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sz="1400" b="0"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CH" sz="1400" b="0"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fr-CH" sz="1400" b="0" dirty="0">
                        <a:solidFill>
                          <a:schemeClr val="bg1"/>
                        </a:solidFill>
                      </a:endParaRPr>
                    </a:p>
                  </a:txBody>
                  <a:tcPr>
                    <a:lnL w="3175" cap="flat" cmpd="sng" algn="ctr">
                      <a:solidFill>
                        <a:srgbClr val="FFFFFF">
                          <a:alpha val="50196"/>
                        </a:srgbClr>
                      </a:solidFill>
                      <a:prstDash val="solid"/>
                      <a:round/>
                      <a:headEnd type="none" w="med" len="med"/>
                      <a:tailEnd type="none" w="med" len="med"/>
                    </a:lnL>
                    <a:lnR w="3175" cap="flat" cmpd="sng" algn="ctr">
                      <a:solidFill>
                        <a:srgbClr val="FFFFFF">
                          <a:alpha val="50196"/>
                        </a:srgbClr>
                      </a:solidFill>
                      <a:prstDash val="solid"/>
                      <a:round/>
                      <a:headEnd type="none" w="med" len="med"/>
                      <a:tailEnd type="none" w="med" len="med"/>
                    </a:lnR>
                    <a:lnT w="3175" cap="flat" cmpd="sng" algn="ctr">
                      <a:solidFill>
                        <a:srgbClr val="FFFFFF">
                          <a:alpha val="50196"/>
                        </a:srgbClr>
                      </a:solidFill>
                      <a:prstDash val="solid"/>
                      <a:round/>
                      <a:headEnd type="none" w="med" len="med"/>
                      <a:tailEnd type="none" w="med" len="med"/>
                    </a:lnT>
                    <a:lnB w="3175" cap="flat" cmpd="sng" algn="ctr">
                      <a:solidFill>
                        <a:srgbClr val="FFFFFF">
                          <a:alpha val="50196"/>
                        </a:srgb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8" name="Image 7" descr="Sans titre-1.png"/>
          <p:cNvPicPr>
            <a:picLocks noChangeAspect="1"/>
          </p:cNvPicPr>
          <p:nvPr/>
        </p:nvPicPr>
        <p:blipFill>
          <a:blip r:embed="rId3" cstate="print"/>
          <a:stretch>
            <a:fillRect/>
          </a:stretch>
        </p:blipFill>
        <p:spPr>
          <a:xfrm>
            <a:off x="1232935" y="857238"/>
            <a:ext cx="500066" cy="516515"/>
          </a:xfrm>
          <a:prstGeom prst="rect">
            <a:avLst/>
          </a:prstGeom>
        </p:spPr>
      </p:pic>
      <p:pic>
        <p:nvPicPr>
          <p:cNvPr id="7" name="Image 6" descr="Sans titre-1.png"/>
          <p:cNvPicPr>
            <a:picLocks noChangeAspect="1"/>
          </p:cNvPicPr>
          <p:nvPr/>
        </p:nvPicPr>
        <p:blipFill>
          <a:blip r:embed="rId4" cstate="print"/>
          <a:stretch>
            <a:fillRect/>
          </a:stretch>
        </p:blipFill>
        <p:spPr>
          <a:xfrm>
            <a:off x="1232935" y="1478235"/>
            <a:ext cx="515050" cy="531992"/>
          </a:xfrm>
          <a:prstGeom prst="rect">
            <a:avLst/>
          </a:prstGeom>
        </p:spPr>
      </p:pic>
      <p:pic>
        <p:nvPicPr>
          <p:cNvPr id="9" name="Image 8" descr="Sans titre-1.png"/>
          <p:cNvPicPr>
            <a:picLocks noChangeAspect="1"/>
          </p:cNvPicPr>
          <p:nvPr/>
        </p:nvPicPr>
        <p:blipFill>
          <a:blip r:embed="rId5" cstate="print"/>
          <a:stretch>
            <a:fillRect/>
          </a:stretch>
        </p:blipFill>
        <p:spPr>
          <a:xfrm>
            <a:off x="1218305" y="2121178"/>
            <a:ext cx="529326" cy="546738"/>
          </a:xfrm>
          <a:prstGeom prst="rect">
            <a:avLst/>
          </a:prstGeom>
        </p:spPr>
      </p:pic>
      <p:pic>
        <p:nvPicPr>
          <p:cNvPr id="10" name="Image 9" descr="Sans titre-1.png"/>
          <p:cNvPicPr>
            <a:picLocks noChangeAspect="1"/>
          </p:cNvPicPr>
          <p:nvPr/>
        </p:nvPicPr>
        <p:blipFill>
          <a:blip r:embed="rId6" cstate="print"/>
          <a:stretch>
            <a:fillRect/>
          </a:stretch>
        </p:blipFill>
        <p:spPr>
          <a:xfrm>
            <a:off x="1203675" y="2764120"/>
            <a:ext cx="553302" cy="571503"/>
          </a:xfrm>
          <a:prstGeom prst="rect">
            <a:avLst/>
          </a:prstGeom>
        </p:spPr>
      </p:pic>
      <p:pic>
        <p:nvPicPr>
          <p:cNvPr id="11" name="Image 10" descr="Sans titre-1.png"/>
          <p:cNvPicPr>
            <a:picLocks noChangeAspect="1"/>
          </p:cNvPicPr>
          <p:nvPr/>
        </p:nvPicPr>
        <p:blipFill>
          <a:blip r:embed="rId7" cstate="print"/>
          <a:stretch>
            <a:fillRect/>
          </a:stretch>
        </p:blipFill>
        <p:spPr>
          <a:xfrm>
            <a:off x="1196360" y="3392432"/>
            <a:ext cx="571504" cy="579024"/>
          </a:xfrm>
          <a:prstGeom prst="rect">
            <a:avLst/>
          </a:prstGeom>
        </p:spPr>
      </p:pic>
      <p:sp>
        <p:nvSpPr>
          <p:cNvPr id="13" name="ZoneTexte 12"/>
          <p:cNvSpPr txBox="1"/>
          <p:nvPr/>
        </p:nvSpPr>
        <p:spPr>
          <a:xfrm>
            <a:off x="8215338" y="857238"/>
            <a:ext cx="400110" cy="1714512"/>
          </a:xfrm>
          <a:prstGeom prst="rect">
            <a:avLst/>
          </a:prstGeom>
          <a:noFill/>
        </p:spPr>
        <p:txBody>
          <a:bodyPr vert="vert270" wrap="square" rtlCol="0">
            <a:spAutoFit/>
          </a:bodyPr>
          <a:lstStyle/>
          <a:p>
            <a:pPr algn="ctr"/>
            <a:r>
              <a:rPr lang="fr-CH" sz="1400" dirty="0" smtClean="0">
                <a:solidFill>
                  <a:schemeClr val="bg1"/>
                </a:solidFill>
              </a:rPr>
              <a:t>(Poudre ABC)</a:t>
            </a:r>
          </a:p>
        </p:txBody>
      </p:sp>
      <p:sp>
        <p:nvSpPr>
          <p:cNvPr id="14" name="ZoneTexte 13"/>
          <p:cNvSpPr txBox="1"/>
          <p:nvPr/>
        </p:nvSpPr>
        <p:spPr>
          <a:xfrm>
            <a:off x="5143504" y="857238"/>
            <a:ext cx="2928958" cy="307777"/>
          </a:xfrm>
          <a:prstGeom prst="rect">
            <a:avLst/>
          </a:prstGeom>
          <a:noFill/>
        </p:spPr>
        <p:txBody>
          <a:bodyPr wrap="square" rtlCol="0">
            <a:spAutoFit/>
          </a:bodyPr>
          <a:lstStyle/>
          <a:p>
            <a:pPr lvl="0"/>
            <a:r>
              <a:rPr lang="fr-CH" sz="1400" dirty="0" smtClean="0">
                <a:solidFill>
                  <a:prstClr val="black"/>
                </a:solidFill>
              </a:rPr>
              <a:t>Eau, eau avec additif, mousse</a:t>
            </a:r>
          </a:p>
        </p:txBody>
      </p:sp>
      <p:sp>
        <p:nvSpPr>
          <p:cNvPr id="15" name="ZoneTexte 14"/>
          <p:cNvSpPr txBox="1"/>
          <p:nvPr/>
        </p:nvSpPr>
        <p:spPr>
          <a:xfrm>
            <a:off x="5143504" y="1571618"/>
            <a:ext cx="2500330" cy="307777"/>
          </a:xfrm>
          <a:prstGeom prst="rect">
            <a:avLst/>
          </a:prstGeom>
          <a:noFill/>
        </p:spPr>
        <p:txBody>
          <a:bodyPr wrap="square" rtlCol="0">
            <a:spAutoFit/>
          </a:bodyPr>
          <a:lstStyle/>
          <a:p>
            <a:pPr lvl="0"/>
            <a:r>
              <a:rPr lang="fr-CH" sz="1400" dirty="0" smtClean="0">
                <a:solidFill>
                  <a:prstClr val="black"/>
                </a:solidFill>
              </a:rPr>
              <a:t>Mousse, CO2, (poudre BC)</a:t>
            </a:r>
          </a:p>
        </p:txBody>
      </p:sp>
      <p:sp>
        <p:nvSpPr>
          <p:cNvPr id="16" name="ZoneTexte 15"/>
          <p:cNvSpPr txBox="1"/>
          <p:nvPr/>
        </p:nvSpPr>
        <p:spPr>
          <a:xfrm>
            <a:off x="5143504" y="2143122"/>
            <a:ext cx="2928958" cy="307777"/>
          </a:xfrm>
          <a:prstGeom prst="rect">
            <a:avLst/>
          </a:prstGeom>
          <a:noFill/>
        </p:spPr>
        <p:txBody>
          <a:bodyPr wrap="square" rtlCol="0">
            <a:spAutoFit/>
          </a:bodyPr>
          <a:lstStyle/>
          <a:p>
            <a:pPr lvl="0">
              <a:defRPr/>
            </a:pPr>
            <a:r>
              <a:rPr lang="fr-CH" sz="1400" dirty="0" smtClean="0">
                <a:solidFill>
                  <a:prstClr val="black"/>
                </a:solidFill>
              </a:rPr>
              <a:t>Fermer l’arrivée, (poudre BC)</a:t>
            </a:r>
          </a:p>
        </p:txBody>
      </p:sp>
      <p:sp>
        <p:nvSpPr>
          <p:cNvPr id="17" name="ZoneTexte 16"/>
          <p:cNvSpPr txBox="1"/>
          <p:nvPr/>
        </p:nvSpPr>
        <p:spPr>
          <a:xfrm>
            <a:off x="5143504" y="2857502"/>
            <a:ext cx="2571768" cy="584775"/>
          </a:xfrm>
          <a:prstGeom prst="rect">
            <a:avLst/>
          </a:prstGeom>
          <a:noFill/>
        </p:spPr>
        <p:txBody>
          <a:bodyPr wrap="square" rtlCol="0">
            <a:spAutoFit/>
          </a:bodyPr>
          <a:lstStyle/>
          <a:p>
            <a:pPr lvl="0"/>
            <a:r>
              <a:rPr lang="fr-CH" sz="1400" dirty="0" smtClean="0">
                <a:solidFill>
                  <a:prstClr val="black"/>
                </a:solidFill>
              </a:rPr>
              <a:t>Sable, (poudre D)</a:t>
            </a:r>
          </a:p>
          <a:p>
            <a:endParaRPr lang="fr-CH" dirty="0"/>
          </a:p>
        </p:txBody>
      </p:sp>
      <p:sp>
        <p:nvSpPr>
          <p:cNvPr id="18" name="ZoneTexte 17"/>
          <p:cNvSpPr txBox="1"/>
          <p:nvPr/>
        </p:nvSpPr>
        <p:spPr>
          <a:xfrm>
            <a:off x="5143504" y="3558611"/>
            <a:ext cx="2714644" cy="584775"/>
          </a:xfrm>
          <a:prstGeom prst="rect">
            <a:avLst/>
          </a:prstGeom>
          <a:noFill/>
        </p:spPr>
        <p:txBody>
          <a:bodyPr wrap="square" rtlCol="0">
            <a:spAutoFit/>
          </a:bodyPr>
          <a:lstStyle/>
          <a:p>
            <a:pPr lvl="0"/>
            <a:r>
              <a:rPr lang="fr-CH" sz="1400" dirty="0" smtClean="0">
                <a:solidFill>
                  <a:prstClr val="black"/>
                </a:solidFill>
              </a:rPr>
              <a:t>Couverture, (poudre BC)</a:t>
            </a:r>
          </a:p>
          <a:p>
            <a:endParaRPr lang="fr-CH" dirty="0"/>
          </a:p>
        </p:txBody>
      </p:sp>
      <p:sp>
        <p:nvSpPr>
          <p:cNvPr id="19" name="ZoneTexte 18"/>
          <p:cNvSpPr txBox="1"/>
          <p:nvPr/>
        </p:nvSpPr>
        <p:spPr>
          <a:xfrm>
            <a:off x="357158" y="785800"/>
            <a:ext cx="571504" cy="3118803"/>
          </a:xfrm>
          <a:prstGeom prst="rect">
            <a:avLst/>
          </a:prstGeom>
          <a:noFill/>
        </p:spPr>
        <p:txBody>
          <a:bodyPr wrap="square" rtlCol="0">
            <a:spAutoFit/>
          </a:bodyPr>
          <a:lstStyle/>
          <a:p>
            <a:pPr>
              <a:spcAft>
                <a:spcPts val="1100"/>
              </a:spcAft>
            </a:pPr>
            <a:r>
              <a:rPr lang="fr-CH" sz="3200" dirty="0" smtClean="0">
                <a:solidFill>
                  <a:schemeClr val="bg1"/>
                </a:solidFill>
              </a:rPr>
              <a:t>A</a:t>
            </a:r>
          </a:p>
          <a:p>
            <a:pPr>
              <a:spcAft>
                <a:spcPts val="1100"/>
              </a:spcAft>
            </a:pPr>
            <a:r>
              <a:rPr lang="fr-CH" sz="3200" dirty="0" smtClean="0">
                <a:solidFill>
                  <a:schemeClr val="bg1"/>
                </a:solidFill>
              </a:rPr>
              <a:t>B</a:t>
            </a:r>
          </a:p>
          <a:p>
            <a:pPr>
              <a:spcAft>
                <a:spcPts val="1100"/>
              </a:spcAft>
            </a:pPr>
            <a:r>
              <a:rPr lang="fr-CH" sz="3200" dirty="0" smtClean="0">
                <a:solidFill>
                  <a:schemeClr val="bg1"/>
                </a:solidFill>
              </a:rPr>
              <a:t>C</a:t>
            </a:r>
          </a:p>
          <a:p>
            <a:pPr>
              <a:spcAft>
                <a:spcPts val="1100"/>
              </a:spcAft>
            </a:pPr>
            <a:r>
              <a:rPr lang="fr-CH" sz="3200" dirty="0" smtClean="0">
                <a:solidFill>
                  <a:schemeClr val="bg1"/>
                </a:solidFill>
              </a:rPr>
              <a:t>D</a:t>
            </a:r>
          </a:p>
          <a:p>
            <a:pPr>
              <a:spcAft>
                <a:spcPts val="1100"/>
              </a:spcAft>
            </a:pPr>
            <a:r>
              <a:rPr lang="fr-CH" sz="3200" dirty="0" smtClean="0">
                <a:solidFill>
                  <a:schemeClr val="bg1"/>
                </a:solidFill>
              </a:rPr>
              <a:t>F</a:t>
            </a:r>
          </a:p>
        </p:txBody>
      </p:sp>
      <p:sp>
        <p:nvSpPr>
          <p:cNvPr id="20" name="ZoneTexte 19"/>
          <p:cNvSpPr txBox="1"/>
          <p:nvPr/>
        </p:nvSpPr>
        <p:spPr>
          <a:xfrm>
            <a:off x="2000232" y="857238"/>
            <a:ext cx="3143272" cy="800219"/>
          </a:xfrm>
          <a:prstGeom prst="rect">
            <a:avLst/>
          </a:prstGeom>
          <a:noFill/>
        </p:spPr>
        <p:txBody>
          <a:bodyPr wrap="square" rtlCol="0">
            <a:spAutoFit/>
          </a:bodyPr>
          <a:lstStyle/>
          <a:p>
            <a:pPr lvl="0"/>
            <a:r>
              <a:rPr lang="fr-CH" sz="1400" dirty="0" smtClean="0">
                <a:solidFill>
                  <a:prstClr val="black"/>
                </a:solidFill>
              </a:rPr>
              <a:t>Bois, papier, tissus, charbon, plastique …</a:t>
            </a:r>
          </a:p>
          <a:p>
            <a:endParaRPr lang="fr-CH" dirty="0"/>
          </a:p>
        </p:txBody>
      </p:sp>
      <p:sp>
        <p:nvSpPr>
          <p:cNvPr id="21" name="ZoneTexte 20"/>
          <p:cNvSpPr txBox="1"/>
          <p:nvPr/>
        </p:nvSpPr>
        <p:spPr>
          <a:xfrm>
            <a:off x="2000232" y="1428742"/>
            <a:ext cx="3143272" cy="800219"/>
          </a:xfrm>
          <a:prstGeom prst="rect">
            <a:avLst/>
          </a:prstGeom>
          <a:noFill/>
        </p:spPr>
        <p:txBody>
          <a:bodyPr wrap="square" rtlCol="0">
            <a:spAutoFit/>
          </a:bodyPr>
          <a:lstStyle/>
          <a:p>
            <a:pPr lvl="0"/>
            <a:r>
              <a:rPr lang="fr-CH" sz="1400" dirty="0" smtClean="0">
                <a:solidFill>
                  <a:prstClr val="black"/>
                </a:solidFill>
              </a:rPr>
              <a:t>Hydrocarbures, solvants, plastiques, graisses, peinture, …</a:t>
            </a:r>
          </a:p>
          <a:p>
            <a:endParaRPr lang="fr-CH" dirty="0"/>
          </a:p>
        </p:txBody>
      </p:sp>
      <p:sp>
        <p:nvSpPr>
          <p:cNvPr id="22" name="ZoneTexte 21"/>
          <p:cNvSpPr txBox="1"/>
          <p:nvPr/>
        </p:nvSpPr>
        <p:spPr>
          <a:xfrm>
            <a:off x="2000232" y="2071684"/>
            <a:ext cx="3143272" cy="584775"/>
          </a:xfrm>
          <a:prstGeom prst="rect">
            <a:avLst/>
          </a:prstGeom>
          <a:noFill/>
        </p:spPr>
        <p:txBody>
          <a:bodyPr wrap="square" rtlCol="0">
            <a:spAutoFit/>
          </a:bodyPr>
          <a:lstStyle/>
          <a:p>
            <a:pPr lvl="0"/>
            <a:r>
              <a:rPr lang="fr-CH" sz="1400" dirty="0" smtClean="0">
                <a:solidFill>
                  <a:prstClr val="black"/>
                </a:solidFill>
              </a:rPr>
              <a:t>Propane, Butane, Méthane, …</a:t>
            </a:r>
          </a:p>
          <a:p>
            <a:endParaRPr lang="fr-CH" dirty="0"/>
          </a:p>
        </p:txBody>
      </p:sp>
      <p:sp>
        <p:nvSpPr>
          <p:cNvPr id="23" name="ZoneTexte 22"/>
          <p:cNvSpPr txBox="1"/>
          <p:nvPr/>
        </p:nvSpPr>
        <p:spPr>
          <a:xfrm>
            <a:off x="2000232" y="2714626"/>
            <a:ext cx="3143272" cy="800219"/>
          </a:xfrm>
          <a:prstGeom prst="rect">
            <a:avLst/>
          </a:prstGeom>
          <a:noFill/>
        </p:spPr>
        <p:txBody>
          <a:bodyPr wrap="square" rtlCol="0">
            <a:spAutoFit/>
          </a:bodyPr>
          <a:lstStyle/>
          <a:p>
            <a:pPr lvl="0"/>
            <a:r>
              <a:rPr lang="fr-CH" sz="1400" dirty="0" smtClean="0">
                <a:solidFill>
                  <a:prstClr val="black"/>
                </a:solidFill>
              </a:rPr>
              <a:t>Limaille de fer, aluminium, magnésium, …</a:t>
            </a:r>
          </a:p>
          <a:p>
            <a:endParaRPr lang="fr-CH" dirty="0"/>
          </a:p>
        </p:txBody>
      </p:sp>
      <p:sp>
        <p:nvSpPr>
          <p:cNvPr id="24" name="ZoneTexte 23"/>
          <p:cNvSpPr txBox="1"/>
          <p:nvPr/>
        </p:nvSpPr>
        <p:spPr>
          <a:xfrm>
            <a:off x="2000232" y="3429006"/>
            <a:ext cx="3143272" cy="584775"/>
          </a:xfrm>
          <a:prstGeom prst="rect">
            <a:avLst/>
          </a:prstGeom>
          <a:noFill/>
        </p:spPr>
        <p:txBody>
          <a:bodyPr wrap="square" rtlCol="0">
            <a:spAutoFit/>
          </a:bodyPr>
          <a:lstStyle/>
          <a:p>
            <a:pPr lvl="0"/>
            <a:r>
              <a:rPr lang="fr-CH" sz="1400" dirty="0" smtClean="0">
                <a:solidFill>
                  <a:prstClr val="black"/>
                </a:solidFill>
              </a:rPr>
              <a:t>Huiles/Graisses de friture, …</a:t>
            </a:r>
          </a:p>
          <a:p>
            <a:endParaRPr lang="fr-CH" dirty="0"/>
          </a:p>
        </p:txBody>
      </p:sp>
      <p:sp>
        <p:nvSpPr>
          <p:cNvPr id="3" name="Espace réservé du contenu 2"/>
          <p:cNvSpPr>
            <a:spLocks noGrp="1"/>
          </p:cNvSpPr>
          <p:nvPr>
            <p:ph idx="1"/>
          </p:nvPr>
        </p:nvSpPr>
        <p:spPr/>
        <p:txBody>
          <a:bodyPr/>
          <a:lstStyle/>
          <a:p>
            <a:endParaRPr lang="fr-CH"/>
          </a:p>
        </p:txBody>
      </p:sp>
      <p:pic>
        <p:nvPicPr>
          <p:cNvPr id="25" name="Espace réservé du contenu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4283" y="4394556"/>
            <a:ext cx="2089749" cy="4094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20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0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20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20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2000"/>
                                        <p:tgtEl>
                                          <p:spTgt spid="2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2000"/>
                                        <p:tgtEl>
                                          <p:spTgt spid="23"/>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2000"/>
                                        <p:tgtEl>
                                          <p:spTgt spid="2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20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2000"/>
                                        <p:tgtEl>
                                          <p:spTgt spid="15"/>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2000"/>
                                        <p:tgtEl>
                                          <p:spTgt spid="1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fade">
                                      <p:cBhvr>
                                        <p:cTn id="78" dur="2000"/>
                                        <p:tgtEl>
                                          <p:spTgt spid="13"/>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2000"/>
                                        <p:tgtEl>
                                          <p:spTgt spid="17"/>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fade">
                                      <p:cBhvr>
                                        <p:cTn id="88"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205978"/>
            <a:ext cx="7786742" cy="1108472"/>
          </a:xfrm>
        </p:spPr>
        <p:txBody>
          <a:bodyPr>
            <a:noAutofit/>
          </a:bodyPr>
          <a:lstStyle/>
          <a:p>
            <a:r>
              <a:rPr lang="fr-CH" sz="3200" dirty="0" smtClean="0"/>
              <a:t>La poudre, fausse bonne idée</a:t>
            </a:r>
            <a:endParaRPr lang="fr-CH" sz="3200" dirty="0"/>
          </a:p>
        </p:txBody>
      </p:sp>
      <p:sp>
        <p:nvSpPr>
          <p:cNvPr id="14" name="ZoneTexte 13"/>
          <p:cNvSpPr txBox="1"/>
          <p:nvPr/>
        </p:nvSpPr>
        <p:spPr>
          <a:xfrm>
            <a:off x="428596" y="1285866"/>
            <a:ext cx="8001056" cy="1754326"/>
          </a:xfrm>
          <a:prstGeom prst="rect">
            <a:avLst/>
          </a:prstGeom>
          <a:noFill/>
        </p:spPr>
        <p:txBody>
          <a:bodyPr wrap="square" rtlCol="0">
            <a:spAutoFit/>
          </a:bodyPr>
          <a:lstStyle/>
          <a:p>
            <a:r>
              <a:rPr lang="fr-CH" dirty="0" smtClean="0"/>
              <a:t>La poudre est très fine et par conséquent s’introduit partout</a:t>
            </a:r>
          </a:p>
          <a:p>
            <a:endParaRPr lang="fr-CH" dirty="0" smtClean="0"/>
          </a:p>
          <a:p>
            <a:r>
              <a:rPr lang="fr-CH" dirty="0" smtClean="0"/>
              <a:t>Elle est très abrasive</a:t>
            </a:r>
          </a:p>
          <a:p>
            <a:endParaRPr lang="fr-CH" dirty="0" smtClean="0"/>
          </a:p>
          <a:p>
            <a:r>
              <a:rPr lang="fr-CH" dirty="0" smtClean="0"/>
              <a:t>Si elle est mélangée à l’eau, elle devient très corrosive notamment pour les circuits électriques</a:t>
            </a:r>
          </a:p>
        </p:txBody>
      </p:sp>
      <p:pic>
        <p:nvPicPr>
          <p:cNvPr id="1026" name="Picture 2"/>
          <p:cNvPicPr>
            <a:picLocks noChangeAspect="1" noChangeArrowheads="1"/>
          </p:cNvPicPr>
          <p:nvPr/>
        </p:nvPicPr>
        <p:blipFill>
          <a:blip r:embed="rId3" cstate="print"/>
          <a:srcRect/>
          <a:stretch>
            <a:fillRect/>
          </a:stretch>
        </p:blipFill>
        <p:spPr bwMode="auto">
          <a:xfrm>
            <a:off x="2285984" y="3071816"/>
            <a:ext cx="2500330" cy="1875247"/>
          </a:xfrm>
          <a:prstGeom prst="rect">
            <a:avLst/>
          </a:prstGeom>
          <a:ln>
            <a:noFill/>
          </a:ln>
          <a:effectLst>
            <a:softEdge rad="112500"/>
          </a:effectLst>
        </p:spPr>
      </p:pic>
      <p:pic>
        <p:nvPicPr>
          <p:cNvPr id="1027" name="Picture 3"/>
          <p:cNvPicPr>
            <a:picLocks noChangeAspect="1" noChangeArrowheads="1"/>
          </p:cNvPicPr>
          <p:nvPr/>
        </p:nvPicPr>
        <p:blipFill>
          <a:blip r:embed="rId4" cstate="print"/>
          <a:srcRect/>
          <a:stretch>
            <a:fillRect/>
          </a:stretch>
        </p:blipFill>
        <p:spPr bwMode="auto">
          <a:xfrm>
            <a:off x="5143504" y="3143254"/>
            <a:ext cx="2219324" cy="1660019"/>
          </a:xfrm>
          <a:prstGeom prst="rect">
            <a:avLst/>
          </a:prstGeom>
          <a:ln>
            <a:noFill/>
          </a:ln>
          <a:effectLst>
            <a:softEdge rad="112500"/>
          </a:effectLst>
        </p:spPr>
      </p:pic>
      <p:pic>
        <p:nvPicPr>
          <p:cNvPr id="7" name="Espace réservé du contenu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283" y="4394556"/>
            <a:ext cx="2089749" cy="409441"/>
          </a:xfrm>
          <a:prstGeom prst="rect">
            <a:avLst/>
          </a:prstGeom>
        </p:spPr>
      </p:pic>
      <p:sp>
        <p:nvSpPr>
          <p:cNvPr id="3" name="Espace réservé du contenu 2"/>
          <p:cNvSpPr>
            <a:spLocks noGrp="1"/>
          </p:cNvSpPr>
          <p:nvPr>
            <p:ph idx="1"/>
          </p:nvPr>
        </p:nvSpPr>
        <p:spPr/>
        <p:txBody>
          <a:bodyPr/>
          <a:lstStyle/>
          <a:p>
            <a:endParaRPr lang="fr-C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heme_Firelight_theme">
  <a:themeElements>
    <a:clrScheme name="Firelight">
      <a:dk1>
        <a:sysClr val="windowText" lastClr="000000"/>
      </a:dk1>
      <a:lt1>
        <a:sysClr val="window" lastClr="FFFFFF"/>
      </a:lt1>
      <a:dk2>
        <a:srgbClr val="9F1C00"/>
      </a:dk2>
      <a:lt2>
        <a:srgbClr val="EEECE1"/>
      </a:lt2>
      <a:accent1>
        <a:srgbClr val="FF881F"/>
      </a:accent1>
      <a:accent2>
        <a:srgbClr val="771C00"/>
      </a:accent2>
      <a:accent3>
        <a:srgbClr val="576A2C"/>
      </a:accent3>
      <a:accent4>
        <a:srgbClr val="A24D00"/>
      </a:accent4>
      <a:accent5>
        <a:srgbClr val="244872"/>
      </a:accent5>
      <a:accent6>
        <a:srgbClr val="5E341C"/>
      </a:accent6>
      <a:hlink>
        <a:srgbClr val="FF912E"/>
      </a:hlink>
      <a:folHlink>
        <a:srgbClr val="B5CB83"/>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Firelight">
      <a:fillStyleLst>
        <a:solidFill>
          <a:schemeClr val="phClr"/>
        </a:solidFill>
        <a:gradFill rotWithShape="1">
          <a:gsLst>
            <a:gs pos="0">
              <a:schemeClr val="phClr">
                <a:tint val="80000"/>
                <a:satMod val="150000"/>
              </a:schemeClr>
            </a:gs>
            <a:gs pos="100000">
              <a:schemeClr val="phClr">
                <a:tint val="100000"/>
                <a:shade val="80000"/>
                <a:satMod val="150000"/>
              </a:schemeClr>
            </a:gs>
          </a:gsLst>
          <a:lin ang="16200000" scaled="1"/>
        </a:gradFill>
        <a:gradFill rotWithShape="1">
          <a:gsLst>
            <a:gs pos="0">
              <a:schemeClr val="phClr">
                <a:shade val="40000"/>
                <a:satMod val="130000"/>
              </a:schemeClr>
            </a:gs>
            <a:gs pos="80000">
              <a:schemeClr val="phClr">
                <a:shade val="93000"/>
                <a:satMod val="130000"/>
              </a:schemeClr>
            </a:gs>
            <a:gs pos="100000">
              <a:schemeClr val="phClr">
                <a:shade val="94000"/>
                <a:satMod val="135000"/>
              </a:schemeClr>
            </a:gs>
          </a:gsLst>
          <a:path path="circle">
            <a:fillToRect l="25000" t="100000" r="100000" b="100000"/>
          </a:path>
        </a:gradFill>
      </a:fillStyleLst>
      <a:lnStyleLst>
        <a:ln w="12700" cap="flat" cmpd="sng" algn="ctr">
          <a:solidFill>
            <a:schemeClr val="phClr">
              <a:shade val="95000"/>
              <a:satMod val="105000"/>
            </a:schemeClr>
          </a:solidFill>
          <a:prstDash val="solid"/>
        </a:ln>
        <a:ln w="38100" cap="flat" cmpd="sng" algn="ctr">
          <a:solidFill>
            <a:schemeClr val="phClr">
              <a:shade val="95000"/>
              <a:alpha val="90000"/>
            </a:schemeClr>
          </a:solidFill>
          <a:prstDash val="solid"/>
        </a:ln>
        <a:ln w="76200" cap="flat" cmpd="sng" algn="ctr">
          <a:solidFill>
            <a:schemeClr val="phClr">
              <a:shade val="95000"/>
              <a:alpha val="50000"/>
            </a:schemeClr>
          </a:solidFill>
          <a:prstDash val="solid"/>
        </a:ln>
      </a:lnStyleLst>
      <a:effectStyleLst>
        <a:effectStyle>
          <a:effectLst>
            <a:innerShdw blurRad="63500">
              <a:srgbClr val="000000">
                <a:alpha val="60000"/>
              </a:srgbClr>
            </a:innerShdw>
          </a:effectLst>
        </a:effectStyle>
        <a:effectStyle>
          <a:effectLst>
            <a:innerShdw blurRad="63500">
              <a:srgbClr val="000000">
                <a:alpha val="50000"/>
              </a:srgbClr>
            </a:innerShdw>
            <a:outerShdw blurRad="76200" dist="38100" sx="101000" sy="101000" rotWithShape="0">
              <a:srgbClr val="000000">
                <a:alpha val="60000"/>
              </a:srgbClr>
            </a:outerShdw>
          </a:effectLst>
        </a:effectStyle>
        <a:effectStyle>
          <a:effectLst>
            <a:innerShdw blurRad="63500">
              <a:srgbClr val="000000">
                <a:alpha val="50000"/>
              </a:srgbClr>
            </a:innerShdw>
          </a:effectLst>
          <a:scene3d>
            <a:camera prst="orthographicFront">
              <a:rot lat="0" lon="0" rev="0"/>
            </a:camera>
            <a:lightRig rig="balanced" dir="t">
              <a:rot lat="0" lon="0" rev="4200000"/>
            </a:lightRig>
          </a:scene3d>
          <a:sp3d prstMaterial="softmetal">
            <a:bevelT w="63500" h="25400" prst="softRound"/>
          </a:sp3d>
        </a:effectStyle>
      </a:effectStyleLst>
      <a:bgFillStyleLst>
        <a:solidFill>
          <a:schemeClr val="phClr"/>
        </a:solidFill>
        <a:gradFill rotWithShape="1">
          <a:gsLst>
            <a:gs pos="0">
              <a:schemeClr val="accent1">
                <a:shade val="45000"/>
                <a:satMod val="125000"/>
              </a:schemeClr>
            </a:gs>
            <a:gs pos="100000">
              <a:schemeClr val="phClr">
                <a:shade val="55000"/>
                <a:satMod val="125000"/>
              </a:schemeClr>
            </a:gs>
          </a:gsLst>
          <a:lin ang="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Theme_Firelight_theme</Template>
  <TotalTime>203</TotalTime>
  <Words>593</Words>
  <Application>Microsoft Office PowerPoint</Application>
  <PresentationFormat>Affichage à l'écran (16:9)</PresentationFormat>
  <Paragraphs>77</Paragraphs>
  <Slides>8</Slides>
  <Notes>4</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Theme_Firelight_theme</vt:lpstr>
      <vt:lpstr>Bienvenue !</vt:lpstr>
      <vt:lpstr>Le triangle du feu</vt:lpstr>
      <vt:lpstr>Pour que le feu se développe, il à besoin de plusieurs éléments …</vt:lpstr>
      <vt:lpstr>...les éléments du triangle du feu</vt:lpstr>
      <vt:lpstr>Pour l’éteindre, il faut éliminer au moins un élément</vt:lpstr>
      <vt:lpstr>Les classes de feu</vt:lpstr>
      <vt:lpstr>Les classes</vt:lpstr>
      <vt:lpstr>La poudre, fausse bonne idée</vt:lpstr>
    </vt:vector>
  </TitlesOfParts>
  <Company>Fajinfo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Fabian JORIS</dc:creator>
  <cp:lastModifiedBy>Fabian JORIS</cp:lastModifiedBy>
  <cp:revision>27</cp:revision>
  <dcterms:created xsi:type="dcterms:W3CDTF">2010-03-19T16:37:51Z</dcterms:created>
  <dcterms:modified xsi:type="dcterms:W3CDTF">2011-01-16T13:35:56Z</dcterms:modified>
</cp:coreProperties>
</file>